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7" r:id="rId2"/>
    <p:sldId id="289" r:id="rId3"/>
    <p:sldId id="297" r:id="rId4"/>
    <p:sldId id="258" r:id="rId5"/>
    <p:sldId id="259" r:id="rId6"/>
    <p:sldId id="260" r:id="rId7"/>
    <p:sldId id="340" r:id="rId8"/>
    <p:sldId id="341" r:id="rId9"/>
    <p:sldId id="334" r:id="rId10"/>
    <p:sldId id="262" r:id="rId11"/>
    <p:sldId id="336" r:id="rId12"/>
    <p:sldId id="324" r:id="rId13"/>
    <p:sldId id="325" r:id="rId14"/>
    <p:sldId id="342" r:id="rId15"/>
    <p:sldId id="337" r:id="rId16"/>
    <p:sldId id="264" r:id="rId17"/>
    <p:sldId id="268" r:id="rId18"/>
    <p:sldId id="338" r:id="rId19"/>
    <p:sldId id="421" r:id="rId20"/>
    <p:sldId id="420" r:id="rId21"/>
    <p:sldId id="339" r:id="rId22"/>
    <p:sldId id="274" r:id="rId23"/>
    <p:sldId id="275" r:id="rId24"/>
    <p:sldId id="276" r:id="rId25"/>
    <p:sldId id="278" r:id="rId26"/>
    <p:sldId id="323" r:id="rId27"/>
    <p:sldId id="279" r:id="rId28"/>
    <p:sldId id="284" r:id="rId29"/>
    <p:sldId id="329" r:id="rId30"/>
    <p:sldId id="330" r:id="rId31"/>
    <p:sldId id="326" r:id="rId32"/>
    <p:sldId id="287" r:id="rId33"/>
    <p:sldId id="288" r:id="rId34"/>
    <p:sldId id="286" r:id="rId35"/>
    <p:sldId id="333" r:id="rId36"/>
    <p:sldId id="422" r:id="rId37"/>
    <p:sldId id="423" r:id="rId38"/>
    <p:sldId id="310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0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45" autoAdjust="0"/>
    <p:restoredTop sz="84694" autoAdjust="0"/>
  </p:normalViewPr>
  <p:slideViewPr>
    <p:cSldViewPr snapToGrid="0">
      <p:cViewPr varScale="1">
        <p:scale>
          <a:sx n="107" d="100"/>
          <a:sy n="107" d="100"/>
        </p:scale>
        <p:origin x="840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4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7/7/20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84274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43852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312707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583599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전화번호를 같이 읽어 봐요</a:t>
            </a: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02-3703-9011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F6E92-38E5-FA4C-BF11-4F7A6F24D35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538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 </a:t>
            </a:r>
            <a:r>
              <a:rPr lang="en-US" altLang="ko-KR" dirty="0"/>
              <a:t>hyperlink</a:t>
            </a:r>
            <a:r>
              <a:rPr lang="ko-KR" altLang="en-US" dirty="0"/>
              <a:t>로 </a:t>
            </a:r>
            <a:r>
              <a:rPr lang="en-US" altLang="ko-KR" dirty="0" err="1"/>
              <a:t>lingt</a:t>
            </a:r>
            <a:r>
              <a:rPr lang="ko-KR" altLang="en-US" dirty="0"/>
              <a:t>사이트를 걸어 선생님의  </a:t>
            </a:r>
            <a:r>
              <a:rPr lang="en-US" altLang="ko-KR" dirty="0" err="1"/>
              <a:t>lingt</a:t>
            </a:r>
            <a:r>
              <a:rPr lang="ko-KR" altLang="en-US" dirty="0"/>
              <a:t> 페이지로 가게 해 주세요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저의 </a:t>
            </a:r>
            <a:r>
              <a:rPr lang="ko-KR" altLang="en-US" dirty="0" err="1"/>
              <a:t>링그트</a:t>
            </a:r>
            <a:r>
              <a:rPr lang="ko-KR" altLang="en-US" dirty="0"/>
              <a:t> 페이지로 가는 것은 삭제하였습니다</a:t>
            </a:r>
            <a:r>
              <a:rPr lang="en-US" altLang="ko-KR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 들어가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놓고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학생들도 따라 읽어 녹음하게 할 수 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학생들이 녹음해 놓은 것을 듣고 평가를 바로 해서 학생들에게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연결해 놓았습니다</a:t>
            </a:r>
            <a:r>
              <a:rPr lang="en-US" altLang="ko-KR" dirty="0"/>
              <a:t>. 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어카운트를 쉐어하면 선생님들이 확인이 가능치 않으므로 옆에 워드 파일을 </a:t>
            </a:r>
            <a:r>
              <a:rPr lang="en-US" altLang="ko-KR" dirty="0"/>
              <a:t>attach 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파일을 쓰셔도 되고 </a:t>
            </a:r>
            <a:r>
              <a:rPr lang="en-US" altLang="ko-KR" dirty="0"/>
              <a:t>google form</a:t>
            </a:r>
            <a:r>
              <a:rPr lang="ko-KR" altLang="en-US" dirty="0"/>
              <a:t>으로 만드시면 온라인 수업 시 학생들의 결과를 바로 확인할 수 있게 됩니다</a:t>
            </a:r>
            <a:r>
              <a:rPr lang="en-US" altLang="ko-KR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2349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069975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7450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769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37022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6C95A-9A0C-0C4A-855C-3BC28C989E2D}" type="datetimeFigureOut">
              <a:rPr lang="en-US" smtClean="0"/>
              <a:t>7/7/20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1777-FA8B-3442-A10D-0C5FECFCE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670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fn1tGG9yHc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mp7u?x=1jqt&amp;i=2tig8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rbanbrush.net/downloads/%EC%9A%B0%EC%9C%A0%EC%9D%BC%EB%9F%AC%EC%8A%A4%ED%8A%B8-ai-milk-illustration/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hyperlink" Target="https://webstockreview.net/explore/baking-clipart-dad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tiff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Ly3hldznDNo" TargetMode="Externa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h1EqugvHBCc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6.wmf"/><Relationship Id="rId4" Type="http://schemas.openxmlformats.org/officeDocument/2006/relationships/package" Target="../embeddings/Microsoft_Word_Document.doc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ze8UwRSCr0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littledeep.com/pencil-illustration-free-download" TargetMode="External"/><Relationship Id="rId13" Type="http://schemas.openxmlformats.org/officeDocument/2006/relationships/hyperlink" Target="http://www.pngwing.com/ko/free-png-zmlne" TargetMode="External"/><Relationship Id="rId3" Type="http://schemas.openxmlformats.org/officeDocument/2006/relationships/hyperlink" Target="https://youtu.be/Ly3hldznDNo" TargetMode="External"/><Relationship Id="rId7" Type="http://schemas.openxmlformats.org/officeDocument/2006/relationships/hyperlink" Target="http://illust-production.us-west-2.elasticbeanstalk.com/ko/clip-art/1640745" TargetMode="External"/><Relationship Id="rId12" Type="http://schemas.openxmlformats.org/officeDocument/2006/relationships/hyperlink" Target="http://www.executivecentre.com/blog-article/our-guide-to-seoul/" TargetMode="External"/><Relationship Id="rId2" Type="http://schemas.openxmlformats.org/officeDocument/2006/relationships/hyperlink" Target="https://youtu.be/6TD73QLhqI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potvnews.co.kr/?mod=news&amp;act=articleView&amp;idxno=191166" TargetMode="External"/><Relationship Id="rId11" Type="http://schemas.openxmlformats.org/officeDocument/2006/relationships/hyperlink" Target="http://www.10best.com/destinations/new-york/new-york" TargetMode="External"/><Relationship Id="rId5" Type="http://schemas.openxmlformats.org/officeDocument/2006/relationships/hyperlink" Target="https://webstockreview.net/explore/baking-clipart-dad/" TargetMode="External"/><Relationship Id="rId10" Type="http://schemas.openxmlformats.org/officeDocument/2006/relationships/hyperlink" Target="http://www.urbanbrush.net/downloads/%EC%9A%B0%EC%9C%A0%EC%9D%BC%EB%9F%AC%EC%8A%A4%ED%8A%B8-ai-milk-illustration/" TargetMode="External"/><Relationship Id="rId4" Type="http://schemas.openxmlformats.org/officeDocument/2006/relationships/hyperlink" Target="https://youtu.be/h1EqugvHBCc" TargetMode="External"/><Relationship Id="rId9" Type="http://schemas.openxmlformats.org/officeDocument/2006/relationships/hyperlink" Target="https://hwabang.net/produc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 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1-2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211" y="40926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9" name="Content Placeholder 4">
            <a:extLst>
              <a:ext uri="{FF2B5EF4-FFF2-40B4-BE49-F238E27FC236}">
                <a16:creationId xmlns:a16="http://schemas.microsoft.com/office/drawing/2014/main" id="{AB2D39E7-3832-A747-904B-1FFDF74E56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5212630"/>
              </p:ext>
            </p:extLst>
          </p:nvPr>
        </p:nvGraphicFramePr>
        <p:xfrm>
          <a:off x="247080" y="214225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숫자</a:t>
                      </a:r>
                      <a:endParaRPr lang="en-US" sz="2800" b="1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b="0" dirty="0">
                          <a:solidFill>
                            <a:srgbClr val="000000"/>
                          </a:solidFill>
                          <a:latin typeface="+mn-lt"/>
                          <a:ea typeface="나눔고딕"/>
                          <a:cs typeface="나눔고딕"/>
                        </a:rPr>
                        <a:t>         적용하기</a:t>
                      </a:r>
                      <a:endParaRPr lang="en-US" sz="2800" b="0" dirty="0">
                        <a:solidFill>
                          <a:srgbClr val="00000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DF31E2B-7D58-3E4F-A1E1-0323575A34A9}"/>
              </a:ext>
            </a:extLst>
          </p:cNvPr>
          <p:cNvSpPr txBox="1"/>
          <p:nvPr/>
        </p:nvSpPr>
        <p:spPr>
          <a:xfrm>
            <a:off x="247080" y="1076446"/>
            <a:ext cx="939463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/>
              <a:t>한국의 초등학교는 </a:t>
            </a:r>
            <a:r>
              <a:rPr lang="en-US" altLang="ko-KR" sz="2800" dirty="0"/>
              <a:t>1-6</a:t>
            </a:r>
            <a:r>
              <a:rPr lang="ko-KR" altLang="en-US" sz="2800" dirty="0"/>
              <a:t> 학년까지 있어요</a:t>
            </a:r>
            <a:r>
              <a:rPr lang="en-US" altLang="ko-KR" sz="2800" dirty="0"/>
              <a:t>.</a:t>
            </a:r>
            <a:r>
              <a:rPr lang="ko-KR" altLang="en-US" sz="2800" dirty="0"/>
              <a:t> 같이 읽어 봐요</a:t>
            </a:r>
            <a:endParaRPr lang="en-US" sz="2800" dirty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DDB7A063-27EC-1E41-A6D8-0E4EEFE231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893769"/>
              </p:ext>
            </p:extLst>
          </p:nvPr>
        </p:nvGraphicFramePr>
        <p:xfrm>
          <a:off x="247080" y="1958481"/>
          <a:ext cx="9545100" cy="167597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590850">
                  <a:extLst>
                    <a:ext uri="{9D8B030D-6E8A-4147-A177-3AD203B41FA5}">
                      <a16:colId xmlns:a16="http://schemas.microsoft.com/office/drawing/2014/main" val="2408560111"/>
                    </a:ext>
                  </a:extLst>
                </a:gridCol>
                <a:gridCol w="1590850">
                  <a:extLst>
                    <a:ext uri="{9D8B030D-6E8A-4147-A177-3AD203B41FA5}">
                      <a16:colId xmlns:a16="http://schemas.microsoft.com/office/drawing/2014/main" val="3072733492"/>
                    </a:ext>
                  </a:extLst>
                </a:gridCol>
                <a:gridCol w="1590850">
                  <a:extLst>
                    <a:ext uri="{9D8B030D-6E8A-4147-A177-3AD203B41FA5}">
                      <a16:colId xmlns:a16="http://schemas.microsoft.com/office/drawing/2014/main" val="2050263862"/>
                    </a:ext>
                  </a:extLst>
                </a:gridCol>
                <a:gridCol w="1590850">
                  <a:extLst>
                    <a:ext uri="{9D8B030D-6E8A-4147-A177-3AD203B41FA5}">
                      <a16:colId xmlns:a16="http://schemas.microsoft.com/office/drawing/2014/main" val="2521131962"/>
                    </a:ext>
                  </a:extLst>
                </a:gridCol>
                <a:gridCol w="1590850">
                  <a:extLst>
                    <a:ext uri="{9D8B030D-6E8A-4147-A177-3AD203B41FA5}">
                      <a16:colId xmlns:a16="http://schemas.microsoft.com/office/drawing/2014/main" val="463445012"/>
                    </a:ext>
                  </a:extLst>
                </a:gridCol>
                <a:gridCol w="1590850">
                  <a:extLst>
                    <a:ext uri="{9D8B030D-6E8A-4147-A177-3AD203B41FA5}">
                      <a16:colId xmlns:a16="http://schemas.microsoft.com/office/drawing/2014/main" val="3327157383"/>
                    </a:ext>
                  </a:extLst>
                </a:gridCol>
              </a:tblGrid>
              <a:tr h="83798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</a:t>
                      </a:r>
                      <a:r>
                        <a:rPr lang="ko-KR" altLang="en-US" sz="2800" dirty="0"/>
                        <a:t>학년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2</a:t>
                      </a:r>
                      <a:r>
                        <a:rPr lang="ko-KR" altLang="en-US" sz="2800" dirty="0"/>
                        <a:t>학년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3</a:t>
                      </a:r>
                      <a:r>
                        <a:rPr lang="ko-KR" altLang="en-US" sz="2800" dirty="0"/>
                        <a:t>학년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4</a:t>
                      </a:r>
                      <a:r>
                        <a:rPr lang="ko-KR" altLang="en-US" sz="2800" dirty="0"/>
                        <a:t>학년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5</a:t>
                      </a:r>
                      <a:r>
                        <a:rPr lang="ko-KR" altLang="en-US" sz="2800" dirty="0"/>
                        <a:t>학년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6</a:t>
                      </a:r>
                      <a:r>
                        <a:rPr lang="ko-KR" altLang="en-US" sz="2800" dirty="0"/>
                        <a:t>학년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3239800"/>
                  </a:ext>
                </a:extLst>
              </a:tr>
              <a:tr h="837985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2267679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32CD086-36AE-4F4E-94FA-61580148410D}"/>
              </a:ext>
            </a:extLst>
          </p:cNvPr>
          <p:cNvSpPr txBox="1"/>
          <p:nvPr/>
        </p:nvSpPr>
        <p:spPr>
          <a:xfrm>
            <a:off x="8404667" y="2965489"/>
            <a:ext cx="1122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육학년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CA0EA1-62A5-264F-B39D-90420DC60259}"/>
              </a:ext>
            </a:extLst>
          </p:cNvPr>
          <p:cNvSpPr txBox="1"/>
          <p:nvPr/>
        </p:nvSpPr>
        <p:spPr>
          <a:xfrm>
            <a:off x="2039074" y="2995998"/>
            <a:ext cx="1122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이학년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C28DCF-A0BB-434F-BA98-1D8AC2FA3092}"/>
              </a:ext>
            </a:extLst>
          </p:cNvPr>
          <p:cNvSpPr txBox="1"/>
          <p:nvPr/>
        </p:nvSpPr>
        <p:spPr>
          <a:xfrm>
            <a:off x="3638309" y="2995998"/>
            <a:ext cx="1122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삼학년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57696E-CDC1-774A-A83B-E784E1FF6159}"/>
              </a:ext>
            </a:extLst>
          </p:cNvPr>
          <p:cNvSpPr txBox="1"/>
          <p:nvPr/>
        </p:nvSpPr>
        <p:spPr>
          <a:xfrm>
            <a:off x="5354255" y="2995998"/>
            <a:ext cx="1122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사학년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2699F8-15DF-484F-BAAE-8C027F8C9E7D}"/>
              </a:ext>
            </a:extLst>
          </p:cNvPr>
          <p:cNvSpPr txBox="1"/>
          <p:nvPr/>
        </p:nvSpPr>
        <p:spPr>
          <a:xfrm>
            <a:off x="6869578" y="2967335"/>
            <a:ext cx="1122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오학년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5E66E2-5ADD-974E-9BB6-27B31E20D623}"/>
              </a:ext>
            </a:extLst>
          </p:cNvPr>
          <p:cNvSpPr txBox="1"/>
          <p:nvPr/>
        </p:nvSpPr>
        <p:spPr>
          <a:xfrm>
            <a:off x="439839" y="2965489"/>
            <a:ext cx="1122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일학년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E83C9F-F482-2B45-BF65-6AE9D41CD2CB}"/>
              </a:ext>
            </a:extLst>
          </p:cNvPr>
          <p:cNvSpPr txBox="1"/>
          <p:nvPr/>
        </p:nvSpPr>
        <p:spPr>
          <a:xfrm>
            <a:off x="787078" y="4977108"/>
            <a:ext cx="3483980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4000" dirty="0" err="1">
                <a:hlinkClick r:id="rId3"/>
              </a:rPr>
              <a:t>숫자송</a:t>
            </a:r>
            <a:r>
              <a:rPr lang="ko-KR" altLang="en-US" sz="4000" dirty="0"/>
              <a:t> 배우기</a:t>
            </a:r>
            <a:endParaRPr lang="en-US" sz="40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84E7B93-C4F6-FD42-80BE-E2C0301B4B8D}"/>
              </a:ext>
            </a:extLst>
          </p:cNvPr>
          <p:cNvSpPr/>
          <p:nvPr/>
        </p:nvSpPr>
        <p:spPr>
          <a:xfrm>
            <a:off x="4433103" y="5315662"/>
            <a:ext cx="6648295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ko-KR" dirty="0"/>
              <a:t>‘</a:t>
            </a:r>
            <a:r>
              <a:rPr lang="ko-KR" altLang="en-US" dirty="0" err="1"/>
              <a:t>숫자송</a:t>
            </a:r>
            <a:r>
              <a:rPr lang="en-US" altLang="ko-KR" dirty="0"/>
              <a:t>’</a:t>
            </a:r>
            <a:r>
              <a:rPr lang="ko-KR" altLang="en-US" dirty="0"/>
              <a:t>을 누르면 </a:t>
            </a:r>
            <a:r>
              <a:rPr lang="en-US" altLang="ko-KR" dirty="0" err="1"/>
              <a:t>Youtube</a:t>
            </a:r>
            <a:r>
              <a:rPr lang="ko-KR" altLang="en-US" dirty="0"/>
              <a:t>로 연결되어 노래를 들을 수 있습니다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90BF32-8A27-0743-A3EE-F80F3F73E7F7}"/>
              </a:ext>
            </a:extLst>
          </p:cNvPr>
          <p:cNvSpPr txBox="1"/>
          <p:nvPr/>
        </p:nvSpPr>
        <p:spPr>
          <a:xfrm>
            <a:off x="247080" y="3854370"/>
            <a:ext cx="9545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C02FF"/>
                </a:solidFill>
              </a:rPr>
              <a:t>여러분은 몇 </a:t>
            </a:r>
            <a:r>
              <a:rPr lang="ko-KR" altLang="en-US" sz="2800" dirty="0" err="1">
                <a:solidFill>
                  <a:srgbClr val="FC02FF"/>
                </a:solidFill>
              </a:rPr>
              <a:t>학년이에요</a:t>
            </a:r>
            <a:r>
              <a:rPr lang="en-US" altLang="ko-KR" sz="2800" dirty="0">
                <a:solidFill>
                  <a:srgbClr val="FC02FF"/>
                </a:solidFill>
              </a:rPr>
              <a:t>?</a:t>
            </a:r>
            <a:endParaRPr lang="en-US" sz="2800" dirty="0">
              <a:solidFill>
                <a:srgbClr val="FC0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1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355975" y="2505075"/>
            <a:ext cx="5455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/>
              <a:t>위의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ko-KR" altLang="en-US" u="sng" dirty="0"/>
              <a:t>을</a:t>
            </a:r>
            <a:r>
              <a:rPr lang="en-US" altLang="ko-KR" u="sng" dirty="0"/>
              <a:t> </a:t>
            </a:r>
            <a:r>
              <a:rPr lang="ko-KR" altLang="en-US" u="sng" dirty="0"/>
              <a:t>누르면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site</a:t>
            </a:r>
            <a:r>
              <a:rPr lang="ko-KR" altLang="en-US" u="sng" dirty="0"/>
              <a:t>로</a:t>
            </a:r>
            <a:r>
              <a:rPr lang="en-US" altLang="ko-KR" u="sng" dirty="0"/>
              <a:t> </a:t>
            </a:r>
            <a:r>
              <a:rPr lang="ko-KR" altLang="en-US" u="sng" dirty="0"/>
              <a:t>갈</a:t>
            </a:r>
            <a:r>
              <a:rPr lang="en-US" altLang="ko-KR" u="sng" dirty="0"/>
              <a:t> </a:t>
            </a:r>
            <a:r>
              <a:rPr lang="ko-KR" altLang="en-US" u="sng" dirty="0"/>
              <a:t>수</a:t>
            </a:r>
            <a:r>
              <a:rPr lang="en-US" altLang="ko-KR" u="sng" dirty="0"/>
              <a:t> </a:t>
            </a:r>
            <a:r>
              <a:rPr lang="ko-KR" altLang="en-US" u="sng" dirty="0"/>
              <a:t>있습니다</a:t>
            </a:r>
            <a:r>
              <a:rPr lang="en-US" altLang="ko-KR" u="sng" dirty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357548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8608298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   -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하고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  Noun </a:t>
                      </a:r>
                      <a:r>
                        <a:rPr lang="en-US" altLang="ko-KR" sz="2800" baseline="0" dirty="0">
                          <a:solidFill>
                            <a:srgbClr val="FC02FF"/>
                          </a:solidFill>
                        </a:rPr>
                        <a:t>and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Noun</a:t>
                      </a: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2400" y="723900"/>
            <a:ext cx="11722100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ea typeface="나눔고딕"/>
                <a:cs typeface="나눔고딕"/>
              </a:rPr>
              <a:t>-</a:t>
            </a:r>
            <a:r>
              <a:rPr lang="ko-KR" altLang="en-US" dirty="0">
                <a:ea typeface="나눔고딕"/>
                <a:cs typeface="나눔고딕"/>
              </a:rPr>
              <a:t>하고 </a:t>
            </a:r>
            <a:r>
              <a:rPr lang="en-US" altLang="ko-KR" dirty="0">
                <a:ea typeface="나눔고딕"/>
                <a:cs typeface="나눔고딕"/>
              </a:rPr>
              <a:t>is  translated into ‘and’ in English. The particle </a:t>
            </a:r>
            <a:r>
              <a:rPr lang="ko-KR" altLang="en-US" dirty="0">
                <a:ea typeface="나눔고딕"/>
                <a:cs typeface="나눔고딕"/>
              </a:rPr>
              <a:t>하고</a:t>
            </a:r>
            <a:r>
              <a:rPr lang="en-US" altLang="ko-KR" dirty="0">
                <a:ea typeface="나눔고딕"/>
                <a:cs typeface="나눔고딕"/>
              </a:rPr>
              <a:t> is used to link two nouns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12012" y="1493147"/>
            <a:ext cx="1270000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N</a:t>
            </a:r>
          </a:p>
          <a:p>
            <a:pPr algn="ctr"/>
            <a:r>
              <a:rPr lang="ko-KR" altLang="en-US" sz="3200" dirty="0"/>
              <a:t>명사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756107" y="1354457"/>
            <a:ext cx="1618205" cy="137571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C02FF"/>
                </a:solidFill>
              </a:rPr>
              <a:t>and</a:t>
            </a:r>
          </a:p>
          <a:p>
            <a:r>
              <a:rPr lang="ko-KR" altLang="en-US" sz="4000" dirty="0">
                <a:solidFill>
                  <a:srgbClr val="FC02FF"/>
                </a:solidFill>
              </a:rPr>
              <a:t>  하고</a:t>
            </a:r>
            <a:endParaRPr lang="en-US" altLang="ko-KR" sz="4000" dirty="0">
              <a:solidFill>
                <a:srgbClr val="FC02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0912" y="1785247"/>
            <a:ext cx="4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80712" y="1493147"/>
            <a:ext cx="1270000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N</a:t>
            </a:r>
          </a:p>
          <a:p>
            <a:pPr algn="ctr"/>
            <a:r>
              <a:rPr lang="ko-KR" altLang="en-US" sz="3200" dirty="0"/>
              <a:t>명사</a:t>
            </a:r>
            <a:endParaRPr lang="en-US" sz="3200" dirty="0"/>
          </a:p>
        </p:txBody>
      </p:sp>
      <p:sp>
        <p:nvSpPr>
          <p:cNvPr id="35" name="TextBox 34"/>
          <p:cNvSpPr txBox="1"/>
          <p:nvPr/>
        </p:nvSpPr>
        <p:spPr>
          <a:xfrm>
            <a:off x="6374312" y="1785246"/>
            <a:ext cx="40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04112" y="2730168"/>
            <a:ext cx="1270000" cy="5847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 언니</a:t>
            </a:r>
            <a:endParaRPr lang="en-US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6F4096D-C293-C547-9556-A206ED4E39C4}"/>
              </a:ext>
            </a:extLst>
          </p:cNvPr>
          <p:cNvSpPr txBox="1"/>
          <p:nvPr/>
        </p:nvSpPr>
        <p:spPr>
          <a:xfrm>
            <a:off x="4324307" y="2719881"/>
            <a:ext cx="1270000" cy="5847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ko-KR" altLang="en-US" sz="3200" dirty="0">
                <a:solidFill>
                  <a:srgbClr val="FC02FF"/>
                </a:solidFill>
              </a:rPr>
              <a:t>하고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067D99-CBBC-3046-AA2C-8706EAFA7E83}"/>
              </a:ext>
            </a:extLst>
          </p:cNvPr>
          <p:cNvSpPr txBox="1"/>
          <p:nvPr/>
        </p:nvSpPr>
        <p:spPr>
          <a:xfrm>
            <a:off x="5510712" y="2719881"/>
            <a:ext cx="1137695" cy="5847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 오빠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50BBE5-EA29-E249-AF05-BFBB54F2324E}"/>
              </a:ext>
            </a:extLst>
          </p:cNvPr>
          <p:cNvSpPr txBox="1"/>
          <p:nvPr/>
        </p:nvSpPr>
        <p:spPr>
          <a:xfrm>
            <a:off x="6426380" y="2717218"/>
            <a:ext cx="3101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가 학교에 가요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790EA8-8378-924C-A179-70479453C08E}"/>
              </a:ext>
            </a:extLst>
          </p:cNvPr>
          <p:cNvSpPr/>
          <p:nvPr/>
        </p:nvSpPr>
        <p:spPr>
          <a:xfrm>
            <a:off x="4324307" y="5411210"/>
            <a:ext cx="6096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/>
              <a:t>http://illust-production.us-west-2.elasticbeanstalk.com/ko/clip-art/1640745</a:t>
            </a:r>
          </a:p>
        </p:txBody>
      </p:sp>
      <p:pic>
        <p:nvPicPr>
          <p:cNvPr id="12" name="Picture 11" descr="A picture containing room&#10;&#10;Description automatically generated">
            <a:extLst>
              <a:ext uri="{FF2B5EF4-FFF2-40B4-BE49-F238E27FC236}">
                <a16:creationId xmlns:a16="http://schemas.microsoft.com/office/drawing/2014/main" id="{EBB30021-1EFE-DB49-9C4F-9191BA9672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503" y="3251430"/>
            <a:ext cx="2493607" cy="223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1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31" grpId="0" animBg="1"/>
      <p:bldP spid="35" grpId="0"/>
      <p:bldP spid="17" grpId="0" animBg="1"/>
      <p:bldP spid="23" grpId="0"/>
      <p:bldP spid="24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7537682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     </a:t>
                      </a: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-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하고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  Noun </a:t>
                      </a:r>
                      <a:r>
                        <a:rPr lang="en-US" altLang="ko-KR" sz="2800" baseline="0" dirty="0">
                          <a:solidFill>
                            <a:srgbClr val="FC02FF"/>
                          </a:solidFill>
                        </a:rPr>
                        <a:t>and</a:t>
                      </a:r>
                      <a:r>
                        <a:rPr lang="en-US" altLang="ko-KR" sz="2600" baseline="0" dirty="0">
                          <a:solidFill>
                            <a:srgbClr val="000090"/>
                          </a:solidFill>
                        </a:rPr>
                        <a:t> Noun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59983" y="3987800"/>
            <a:ext cx="1733917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연필</a:t>
            </a:r>
            <a:endParaRPr lang="en-US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1201783" y="3970605"/>
            <a:ext cx="102071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C02FF"/>
                </a:solidFill>
              </a:rPr>
              <a:t>하고</a:t>
            </a:r>
            <a:endParaRPr lang="en-US" sz="3200" b="1" dirty="0">
              <a:solidFill>
                <a:srgbClr val="FC02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50507" y="3987800"/>
            <a:ext cx="2632693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 err="1"/>
              <a:t>지우개예요</a:t>
            </a:r>
            <a:endParaRPr lang="en-US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6659914" y="3970604"/>
            <a:ext cx="1016000" cy="5847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우유</a:t>
            </a:r>
            <a:endParaRPr lang="en-US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7675914" y="3960006"/>
            <a:ext cx="1041400" cy="5847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C02FF"/>
                </a:solidFill>
              </a:rPr>
              <a:t>하고</a:t>
            </a:r>
            <a:endParaRPr lang="en-US" sz="3200" b="1" dirty="0">
              <a:solidFill>
                <a:srgbClr val="FC02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00228" y="3947859"/>
            <a:ext cx="3213100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빵을</a:t>
            </a:r>
            <a:r>
              <a:rPr lang="en-US" altLang="ko-KR" sz="3200" dirty="0"/>
              <a:t> </a:t>
            </a:r>
            <a:r>
              <a:rPr lang="ko-KR" altLang="en-US" sz="3200" dirty="0"/>
              <a:t>먹을 거야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078969" y="2273609"/>
            <a:ext cx="139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C02FF"/>
                </a:solidFill>
              </a:rPr>
              <a:t>and</a:t>
            </a:r>
            <a:endParaRPr lang="en-US" sz="4800" dirty="0"/>
          </a:p>
        </p:txBody>
      </p:sp>
      <p:sp>
        <p:nvSpPr>
          <p:cNvPr id="28" name="TextBox 27"/>
          <p:cNvSpPr txBox="1"/>
          <p:nvPr/>
        </p:nvSpPr>
        <p:spPr>
          <a:xfrm>
            <a:off x="8717314" y="2246287"/>
            <a:ext cx="1663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FC02FF"/>
                </a:solidFill>
              </a:rPr>
              <a:t>and</a:t>
            </a:r>
            <a:endParaRPr lang="en-US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227455" y="3192433"/>
            <a:ext cx="26326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https://</a:t>
            </a:r>
            <a:r>
              <a:rPr lang="en-US" sz="600" dirty="0" err="1"/>
              <a:t>littledeep.com</a:t>
            </a:r>
            <a:r>
              <a:rPr lang="en-US" sz="600" dirty="0"/>
              <a:t>/pencil-illustration-free-download/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0C91A899-2091-B04A-B525-21A0718537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17" y="1739900"/>
            <a:ext cx="1383359" cy="1436274"/>
          </a:xfrm>
          <a:prstGeom prst="rect">
            <a:avLst/>
          </a:prstGeom>
        </p:spPr>
      </p:pic>
      <p:pic>
        <p:nvPicPr>
          <p:cNvPr id="14" name="Picture 13" descr="A close up of a device&#10;&#10;Description automatically generated">
            <a:extLst>
              <a:ext uri="{FF2B5EF4-FFF2-40B4-BE49-F238E27FC236}">
                <a16:creationId xmlns:a16="http://schemas.microsoft.com/office/drawing/2014/main" id="{11CB9060-A151-094E-B062-25BC7A4B1E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866" y="1857531"/>
            <a:ext cx="1838799" cy="145469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DB1078E-0AEF-154A-BF14-3B6A14FA8213}"/>
              </a:ext>
            </a:extLst>
          </p:cNvPr>
          <p:cNvSpPr txBox="1"/>
          <p:nvPr/>
        </p:nvSpPr>
        <p:spPr>
          <a:xfrm>
            <a:off x="4107184" y="3127559"/>
            <a:ext cx="130569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https://</a:t>
            </a:r>
            <a:r>
              <a:rPr lang="en-US" sz="600" dirty="0" err="1"/>
              <a:t>hwabang.net</a:t>
            </a:r>
            <a:r>
              <a:rPr lang="en-US" sz="600" dirty="0"/>
              <a:t>/product</a:t>
            </a:r>
          </a:p>
        </p:txBody>
      </p:sp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id="{FA56EFDB-9FC3-5E49-990A-FD78799F0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811" y="1739900"/>
            <a:ext cx="1779078" cy="184377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73869DA-FCDD-E14D-AF6B-7DF5F8F1DE32}"/>
              </a:ext>
            </a:extLst>
          </p:cNvPr>
          <p:cNvSpPr txBox="1"/>
          <p:nvPr/>
        </p:nvSpPr>
        <p:spPr>
          <a:xfrm>
            <a:off x="7967865" y="3453618"/>
            <a:ext cx="749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hlinkClick r:id="rId6"/>
              </a:rPr>
              <a:t>urbanbrush.net</a:t>
            </a:r>
          </a:p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743708-A6AF-BA42-93CD-DA0007B4C33A}"/>
              </a:ext>
            </a:extLst>
          </p:cNvPr>
          <p:cNvSpPr/>
          <p:nvPr/>
        </p:nvSpPr>
        <p:spPr>
          <a:xfrm>
            <a:off x="10956764" y="3068176"/>
            <a:ext cx="113043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err="1"/>
              <a:t>pixabay.com</a:t>
            </a:r>
            <a:r>
              <a:rPr lang="en-US" sz="600" dirty="0"/>
              <a:t>/ko/illustrations</a:t>
            </a:r>
          </a:p>
        </p:txBody>
      </p:sp>
      <p:pic>
        <p:nvPicPr>
          <p:cNvPr id="20" name="Picture 19" descr="A picture containing table, indoor, food, plate&#10;&#10;Description automatically generated">
            <a:extLst>
              <a:ext uri="{FF2B5EF4-FFF2-40B4-BE49-F238E27FC236}">
                <a16:creationId xmlns:a16="http://schemas.microsoft.com/office/drawing/2014/main" id="{CA08DCB4-4A35-6E4F-AA6E-25A6548DD6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824" y="1994212"/>
            <a:ext cx="2094864" cy="115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80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5550912"/>
              </p:ext>
            </p:extLst>
          </p:nvPr>
        </p:nvGraphicFramePr>
        <p:xfrm>
          <a:off x="201442" y="339106"/>
          <a:ext cx="11697840" cy="70104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66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     </a:t>
                      </a: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-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하고 </a:t>
                      </a:r>
                      <a:r>
                        <a:rPr lang="en-US" altLang="ko-KR" sz="2600" baseline="0" dirty="0">
                          <a:solidFill>
                            <a:srgbClr val="FC02FF"/>
                          </a:solidFill>
                        </a:rPr>
                        <a:t>=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   </a:t>
                      </a: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-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와</a:t>
                      </a:r>
                      <a:r>
                        <a:rPr lang="en-US" altLang="ko-KR" sz="2600" baseline="0" dirty="0">
                          <a:solidFill>
                            <a:srgbClr val="FC02FF"/>
                          </a:solidFill>
                        </a:rPr>
                        <a:t>/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과 </a:t>
                      </a:r>
                      <a:r>
                        <a:rPr lang="en-US" altLang="ko-KR" sz="2600" baseline="0" dirty="0">
                          <a:solidFill>
                            <a:srgbClr val="FC02FF"/>
                          </a:solidFill>
                        </a:rPr>
                        <a:t>=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  </a:t>
                      </a: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- </a:t>
                      </a:r>
                      <a:r>
                        <a:rPr lang="en-US" altLang="ko-KR" sz="2600" baseline="0" dirty="0">
                          <a:solidFill>
                            <a:srgbClr val="FC02FF"/>
                          </a:solidFill>
                        </a:rPr>
                        <a:t>(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이</a:t>
                      </a:r>
                      <a:r>
                        <a:rPr lang="en-US" altLang="ko-KR" sz="2600" baseline="0" dirty="0">
                          <a:solidFill>
                            <a:srgbClr val="FC02FF"/>
                          </a:solidFill>
                        </a:rPr>
                        <a:t>)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랑              </a:t>
                      </a:r>
                      <a:r>
                        <a:rPr lang="en-US" altLang="ko-KR" sz="1800" baseline="0" dirty="0">
                          <a:solidFill>
                            <a:schemeClr val="tx1"/>
                          </a:solidFill>
                        </a:rPr>
                        <a:t>Korean Particles (and)</a:t>
                      </a:r>
                      <a:r>
                        <a:rPr lang="ko-KR" altLang="en-US" sz="1800" baseline="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en-US" sz="1400" b="1" i="0" u="sng" strike="noStrike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Korean Particles (and):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A496E56-10F2-DA42-9FAF-171CB145C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513745"/>
              </p:ext>
            </p:extLst>
          </p:nvPr>
        </p:nvGraphicFramePr>
        <p:xfrm>
          <a:off x="3328273" y="1334480"/>
          <a:ext cx="5257586" cy="212744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28793">
                  <a:extLst>
                    <a:ext uri="{9D8B030D-6E8A-4147-A177-3AD203B41FA5}">
                      <a16:colId xmlns:a16="http://schemas.microsoft.com/office/drawing/2014/main" val="3787299057"/>
                    </a:ext>
                  </a:extLst>
                </a:gridCol>
                <a:gridCol w="2628793">
                  <a:extLst>
                    <a:ext uri="{9D8B030D-6E8A-4147-A177-3AD203B41FA5}">
                      <a16:colId xmlns:a16="http://schemas.microsoft.com/office/drawing/2014/main" val="820129803"/>
                    </a:ext>
                  </a:extLst>
                </a:gridCol>
              </a:tblGrid>
              <a:tr h="53186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받침 </a:t>
                      </a:r>
                      <a:r>
                        <a:rPr lang="en-US" altLang="ko-KR" sz="2400" dirty="0"/>
                        <a:t>o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2400" dirty="0"/>
                        <a:t>받침 </a:t>
                      </a:r>
                      <a:r>
                        <a:rPr lang="en-US" sz="2400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3892606"/>
                  </a:ext>
                </a:extLst>
              </a:tr>
              <a:tr h="53186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/>
                        <a:t>-</a:t>
                      </a:r>
                      <a:r>
                        <a:rPr lang="ko-KR" altLang="en-US" sz="1800" dirty="0"/>
                        <a:t>과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/>
                        <a:t>-</a:t>
                      </a:r>
                      <a:r>
                        <a:rPr lang="ko-KR" altLang="en-US" sz="1800" dirty="0"/>
                        <a:t>와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5389919"/>
                  </a:ext>
                </a:extLst>
              </a:tr>
              <a:tr h="53186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/>
                        <a:t>-</a:t>
                      </a:r>
                      <a:r>
                        <a:rPr lang="ko-KR" altLang="en-US" sz="1800" dirty="0"/>
                        <a:t>이랑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/>
                        <a:t>-</a:t>
                      </a:r>
                      <a:r>
                        <a:rPr lang="ko-KR" altLang="en-US" sz="1800" dirty="0"/>
                        <a:t>랑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87363970"/>
                  </a:ext>
                </a:extLst>
              </a:tr>
              <a:tr h="53186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>
                          <a:solidFill>
                            <a:srgbClr val="0070C0"/>
                          </a:solidFill>
                        </a:rPr>
                        <a:t>-</a:t>
                      </a:r>
                      <a:r>
                        <a:rPr lang="ko-KR" altLang="en-US" sz="1800" dirty="0">
                          <a:solidFill>
                            <a:srgbClr val="0070C0"/>
                          </a:solidFill>
                        </a:rPr>
                        <a:t>하고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800" dirty="0">
                          <a:solidFill>
                            <a:srgbClr val="0070C0"/>
                          </a:solidFill>
                        </a:rPr>
                        <a:t>-</a:t>
                      </a:r>
                      <a:r>
                        <a:rPr lang="ko-KR" altLang="en-US" sz="1800" dirty="0">
                          <a:solidFill>
                            <a:srgbClr val="0070C0"/>
                          </a:solidFill>
                        </a:rPr>
                        <a:t>하고</a:t>
                      </a:r>
                      <a:endParaRPr lang="en-US" sz="180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014716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280AFE4-8B03-3944-AE6C-9883FCC80DD8}"/>
              </a:ext>
            </a:extLst>
          </p:cNvPr>
          <p:cNvSpPr txBox="1"/>
          <p:nvPr/>
        </p:nvSpPr>
        <p:spPr>
          <a:xfrm>
            <a:off x="1163781" y="1936537"/>
            <a:ext cx="2164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     +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1A7B9-8387-D24C-A527-B9B10CF3A404}"/>
              </a:ext>
            </a:extLst>
          </p:cNvPr>
          <p:cNvSpPr txBox="1"/>
          <p:nvPr/>
        </p:nvSpPr>
        <p:spPr>
          <a:xfrm>
            <a:off x="1163781" y="2785693"/>
            <a:ext cx="184385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With </a:t>
            </a:r>
            <a:r>
              <a:rPr lang="ko-KR" altLang="en-US" dirty="0"/>
              <a:t>      받침</a:t>
            </a:r>
            <a:endParaRPr lang="en-US" dirty="0"/>
          </a:p>
          <a:p>
            <a:r>
              <a:rPr lang="en-US" dirty="0"/>
              <a:t>Without  </a:t>
            </a:r>
            <a:r>
              <a:rPr lang="ko-KR" altLang="en-US" dirty="0"/>
              <a:t>받침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E7AC42-2835-094D-B433-A7D95FDEDF9F}"/>
              </a:ext>
            </a:extLst>
          </p:cNvPr>
          <p:cNvSpPr txBox="1"/>
          <p:nvPr/>
        </p:nvSpPr>
        <p:spPr>
          <a:xfrm>
            <a:off x="1638795" y="3967409"/>
            <a:ext cx="2247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5"/>
                </a:solidFill>
              </a:rPr>
              <a:t>밥</a:t>
            </a:r>
            <a:r>
              <a:rPr lang="ko-KR" altLang="en-US" sz="3600" dirty="0">
                <a:solidFill>
                  <a:srgbClr val="FC02FF"/>
                </a:solidFill>
              </a:rPr>
              <a:t>하고</a:t>
            </a:r>
            <a:r>
              <a:rPr lang="ko-KR" altLang="en-US" sz="3600" dirty="0"/>
              <a:t> 빵</a:t>
            </a:r>
            <a:endParaRPr lang="en-US" sz="3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EE2ADF-FDF9-3E4F-868C-DD3162F8E28D}"/>
              </a:ext>
            </a:extLst>
          </p:cNvPr>
          <p:cNvSpPr txBox="1"/>
          <p:nvPr/>
        </p:nvSpPr>
        <p:spPr>
          <a:xfrm>
            <a:off x="7057014" y="3935730"/>
            <a:ext cx="2549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5"/>
                </a:solidFill>
              </a:rPr>
              <a:t>밥</a:t>
            </a:r>
            <a:r>
              <a:rPr lang="ko-KR" altLang="en-US" sz="3600" dirty="0">
                <a:solidFill>
                  <a:srgbClr val="FC02FF"/>
                </a:solidFill>
              </a:rPr>
              <a:t>이랑</a:t>
            </a:r>
            <a:r>
              <a:rPr lang="ko-KR" altLang="en-US" sz="3600" dirty="0"/>
              <a:t> 빵</a:t>
            </a:r>
            <a:endParaRPr lang="en-US" sz="3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4EBD1E-74AE-A248-AECF-BBBB27187F7E}"/>
              </a:ext>
            </a:extLst>
          </p:cNvPr>
          <p:cNvSpPr txBox="1"/>
          <p:nvPr/>
        </p:nvSpPr>
        <p:spPr>
          <a:xfrm>
            <a:off x="4544291" y="3967408"/>
            <a:ext cx="1843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5"/>
                </a:solidFill>
              </a:rPr>
              <a:t>밥</a:t>
            </a:r>
            <a:r>
              <a:rPr lang="ko-KR" altLang="en-US" sz="3600" dirty="0">
                <a:solidFill>
                  <a:srgbClr val="FC02FF"/>
                </a:solidFill>
              </a:rPr>
              <a:t>과</a:t>
            </a:r>
            <a:r>
              <a:rPr lang="ko-KR" altLang="en-US" sz="3600" dirty="0"/>
              <a:t> 빵</a:t>
            </a:r>
            <a:endParaRPr 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49B5D0-777D-BC4D-82E5-A38EF76C03B6}"/>
              </a:ext>
            </a:extLst>
          </p:cNvPr>
          <p:cNvSpPr txBox="1"/>
          <p:nvPr/>
        </p:nvSpPr>
        <p:spPr>
          <a:xfrm>
            <a:off x="3960033" y="3935732"/>
            <a:ext cx="66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=</a:t>
            </a:r>
            <a:endParaRPr lang="en-US" sz="3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F99581B-7599-5F45-8231-3E0ECFBBFE71}"/>
              </a:ext>
            </a:extLst>
          </p:cNvPr>
          <p:cNvSpPr txBox="1"/>
          <p:nvPr/>
        </p:nvSpPr>
        <p:spPr>
          <a:xfrm>
            <a:off x="6511248" y="3935731"/>
            <a:ext cx="66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=</a:t>
            </a:r>
            <a:endParaRPr lang="en-US" sz="36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4FB03F4-0A7D-604A-9CB4-04E6F4849C05}"/>
              </a:ext>
            </a:extLst>
          </p:cNvPr>
          <p:cNvSpPr txBox="1"/>
          <p:nvPr/>
        </p:nvSpPr>
        <p:spPr>
          <a:xfrm>
            <a:off x="8762009" y="1936537"/>
            <a:ext cx="1688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+ 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02BF9F3-5F1A-F946-8E03-21B3705FE059}"/>
              </a:ext>
            </a:extLst>
          </p:cNvPr>
          <p:cNvSpPr txBox="1"/>
          <p:nvPr/>
        </p:nvSpPr>
        <p:spPr>
          <a:xfrm>
            <a:off x="785701" y="4877189"/>
            <a:ext cx="3089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2"/>
                </a:solidFill>
              </a:rPr>
              <a:t>사과</a:t>
            </a:r>
            <a:r>
              <a:rPr lang="ko-KR" altLang="en-US" sz="3600" dirty="0">
                <a:solidFill>
                  <a:srgbClr val="FC02FF"/>
                </a:solidFill>
              </a:rPr>
              <a:t>하고</a:t>
            </a:r>
            <a:r>
              <a:rPr lang="ko-KR" altLang="en-US" sz="3600" dirty="0"/>
              <a:t> 포도</a:t>
            </a:r>
            <a:endParaRPr lang="en-US" sz="36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3C710CC-AEA6-104F-BA46-72D8DFAF8534}"/>
              </a:ext>
            </a:extLst>
          </p:cNvPr>
          <p:cNvSpPr txBox="1"/>
          <p:nvPr/>
        </p:nvSpPr>
        <p:spPr>
          <a:xfrm>
            <a:off x="7518837" y="4855689"/>
            <a:ext cx="3372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err="1">
                <a:solidFill>
                  <a:schemeClr val="accent2"/>
                </a:solidFill>
              </a:rPr>
              <a:t>사과</a:t>
            </a:r>
            <a:r>
              <a:rPr lang="ko-KR" altLang="en-US" sz="3600" dirty="0" err="1">
                <a:solidFill>
                  <a:srgbClr val="FC02FF"/>
                </a:solidFill>
              </a:rPr>
              <a:t>랑</a:t>
            </a:r>
            <a:r>
              <a:rPr lang="ko-KR" altLang="en-US" sz="3600" dirty="0"/>
              <a:t> 포도</a:t>
            </a:r>
            <a:endParaRPr lang="en-US" sz="36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239D6A-761D-214B-9A35-EA38034F3EB0}"/>
              </a:ext>
            </a:extLst>
          </p:cNvPr>
          <p:cNvSpPr txBox="1"/>
          <p:nvPr/>
        </p:nvSpPr>
        <p:spPr>
          <a:xfrm>
            <a:off x="4421856" y="4890009"/>
            <a:ext cx="2635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2"/>
                </a:solidFill>
              </a:rPr>
              <a:t>사과</a:t>
            </a:r>
            <a:r>
              <a:rPr lang="ko-KR" altLang="en-US" sz="3600" dirty="0">
                <a:solidFill>
                  <a:srgbClr val="FC02FF"/>
                </a:solidFill>
              </a:rPr>
              <a:t>와</a:t>
            </a:r>
            <a:r>
              <a:rPr lang="ko-KR" altLang="en-US" sz="3600" dirty="0"/>
              <a:t> 포도</a:t>
            </a:r>
            <a:endParaRPr lang="en-US" sz="3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DE62ED0-AF9F-274B-8E04-CA7024134081}"/>
              </a:ext>
            </a:extLst>
          </p:cNvPr>
          <p:cNvSpPr txBox="1"/>
          <p:nvPr/>
        </p:nvSpPr>
        <p:spPr>
          <a:xfrm>
            <a:off x="3960033" y="4905498"/>
            <a:ext cx="66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=</a:t>
            </a:r>
            <a:endParaRPr lang="en-US" sz="36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CB747E3-0654-9446-B990-816B7234DDEB}"/>
              </a:ext>
            </a:extLst>
          </p:cNvPr>
          <p:cNvSpPr txBox="1"/>
          <p:nvPr/>
        </p:nvSpPr>
        <p:spPr>
          <a:xfrm>
            <a:off x="7049209" y="4872849"/>
            <a:ext cx="66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/>
              <a:t>=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2925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0" grpId="0"/>
      <p:bldP spid="31" grpId="0"/>
      <p:bldP spid="12" grpId="0"/>
      <p:bldP spid="32" grpId="0"/>
      <p:bldP spid="34" grpId="0"/>
      <p:bldP spid="35" grpId="0"/>
      <p:bldP spid="36" grpId="0"/>
      <p:bldP spid="37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70722DBF-8F13-3943-BC79-44D456F586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465"/>
            <a:ext cx="5789576" cy="3457204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CD2E6788-E812-5C42-BDF6-4B866F43C1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187" y="474686"/>
            <a:ext cx="6548813" cy="57082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33649" y="3485890"/>
            <a:ext cx="2832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하고       과자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42538" y="4529201"/>
            <a:ext cx="2095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하고    지우개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6473" y="5557233"/>
            <a:ext cx="2095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하고</a:t>
            </a:r>
            <a:r>
              <a:rPr lang="en-US" altLang="ko-KR" sz="2000" dirty="0">
                <a:solidFill>
                  <a:srgbClr val="FF0000"/>
                </a:solidFill>
              </a:rPr>
              <a:t>  </a:t>
            </a:r>
            <a:r>
              <a:rPr lang="ko-KR" altLang="en-US" sz="2000" dirty="0">
                <a:solidFill>
                  <a:srgbClr val="FF0000"/>
                </a:solidFill>
              </a:rPr>
              <a:t>   농구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3B907172-23BE-4344-B097-AF40C5067D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7815263"/>
              </p:ext>
            </p:extLst>
          </p:nvPr>
        </p:nvGraphicFramePr>
        <p:xfrm>
          <a:off x="342296" y="159657"/>
          <a:ext cx="11697840" cy="5791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2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Arial"/>
                        </a:rPr>
                        <a:t> </a:t>
                      </a:r>
                      <a:r>
                        <a:rPr lang="en-US" altLang="ko-KR" sz="32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Arial"/>
                        </a:rPr>
                        <a:t>-</a:t>
                      </a:r>
                      <a:r>
                        <a:rPr lang="ko-KR" altLang="en-US" sz="32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Arial"/>
                        </a:rPr>
                        <a:t>고  </a:t>
                      </a:r>
                      <a:r>
                        <a:rPr lang="en-US" altLang="ko-KR" sz="28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The clausal connective 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1DC11AD-D71F-CE44-82DD-B124A536B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116957"/>
              </p:ext>
            </p:extLst>
          </p:nvPr>
        </p:nvGraphicFramePr>
        <p:xfrm>
          <a:off x="3480323" y="1249970"/>
          <a:ext cx="5266434" cy="131747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33217">
                  <a:extLst>
                    <a:ext uri="{9D8B030D-6E8A-4147-A177-3AD203B41FA5}">
                      <a16:colId xmlns:a16="http://schemas.microsoft.com/office/drawing/2014/main" val="2841379981"/>
                    </a:ext>
                  </a:extLst>
                </a:gridCol>
                <a:gridCol w="2633217">
                  <a:extLst>
                    <a:ext uri="{9D8B030D-6E8A-4147-A177-3AD203B41FA5}">
                      <a16:colId xmlns:a16="http://schemas.microsoft.com/office/drawing/2014/main" val="1847390953"/>
                    </a:ext>
                  </a:extLst>
                </a:gridCol>
              </a:tblGrid>
              <a:tr h="73835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동사</a:t>
                      </a:r>
                      <a:r>
                        <a:rPr lang="en-US" altLang="ko-KR" sz="3200" dirty="0"/>
                        <a:t>,</a:t>
                      </a:r>
                      <a:r>
                        <a:rPr lang="ko-KR" altLang="en-US" sz="3200" dirty="0"/>
                        <a:t> 형용사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명사</a:t>
                      </a:r>
                      <a:r>
                        <a:rPr lang="en-US" altLang="ko-KR" sz="3200" dirty="0"/>
                        <a:t>+</a:t>
                      </a:r>
                      <a:r>
                        <a:rPr lang="ko-KR" altLang="en-US" sz="3200" dirty="0"/>
                        <a:t>이다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9525674"/>
                  </a:ext>
                </a:extLst>
              </a:tr>
              <a:tr h="40082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3200" dirty="0"/>
                        <a:t>-</a:t>
                      </a:r>
                      <a:r>
                        <a:rPr lang="ko-KR" altLang="en-US" sz="3200" dirty="0"/>
                        <a:t>고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이고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9042139"/>
                  </a:ext>
                </a:extLst>
              </a:tr>
            </a:tbl>
          </a:graphicData>
        </a:graphic>
      </p:graphicFrame>
      <p:pic>
        <p:nvPicPr>
          <p:cNvPr id="7" name="Picture 6" descr="A picture containing game, umbrella, drawing&#10;&#10;Description automatically generated">
            <a:extLst>
              <a:ext uri="{FF2B5EF4-FFF2-40B4-BE49-F238E27FC236}">
                <a16:creationId xmlns:a16="http://schemas.microsoft.com/office/drawing/2014/main" id="{BD6F3100-FAD0-014A-83F3-63B112DE66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842" y="2794929"/>
            <a:ext cx="2697679" cy="2028487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05E53F3C-9093-8747-804A-66FAD196A9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204" y="3391404"/>
            <a:ext cx="2019300" cy="1003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65590A-2CBE-D04E-B910-34849BBF6DD1}"/>
              </a:ext>
            </a:extLst>
          </p:cNvPr>
          <p:cNvSpPr txBox="1"/>
          <p:nvPr/>
        </p:nvSpPr>
        <p:spPr>
          <a:xfrm>
            <a:off x="5525438" y="4623810"/>
            <a:ext cx="2968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다니엘은 영국 사람이에요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41F063-2F24-9342-95A2-AB3A53CBABA1}"/>
              </a:ext>
            </a:extLst>
          </p:cNvPr>
          <p:cNvSpPr txBox="1"/>
          <p:nvPr/>
        </p:nvSpPr>
        <p:spPr>
          <a:xfrm>
            <a:off x="9073870" y="4623077"/>
            <a:ext cx="2968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유나는 한국 사람이에요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2E33CC-8FB2-814E-9DF2-E0DD77857E26}"/>
              </a:ext>
            </a:extLst>
          </p:cNvPr>
          <p:cNvSpPr txBox="1"/>
          <p:nvPr/>
        </p:nvSpPr>
        <p:spPr>
          <a:xfrm>
            <a:off x="5450228" y="5300022"/>
            <a:ext cx="6931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다니엘은 영국 사람</a:t>
            </a:r>
            <a:r>
              <a:rPr lang="ko-KR" altLang="en-US" sz="2400" dirty="0">
                <a:solidFill>
                  <a:srgbClr val="FF0000"/>
                </a:solidFill>
              </a:rPr>
              <a:t>이고</a:t>
            </a:r>
            <a:r>
              <a:rPr lang="ko-KR" altLang="en-US" sz="2400" dirty="0"/>
              <a:t> 유나는 한국 사람이에요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9CD8CA-F011-E540-B7B5-48418098F24F}"/>
              </a:ext>
            </a:extLst>
          </p:cNvPr>
          <p:cNvSpPr txBox="1"/>
          <p:nvPr/>
        </p:nvSpPr>
        <p:spPr>
          <a:xfrm>
            <a:off x="8359682" y="3669866"/>
            <a:ext cx="714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C02FF"/>
                </a:solidFill>
              </a:rPr>
              <a:t>+</a:t>
            </a:r>
            <a:endParaRPr lang="en-US" sz="3600" dirty="0">
              <a:solidFill>
                <a:srgbClr val="FC02FF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710F0A3-7C1F-5E4B-A374-B227F29C36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80" y="2961163"/>
            <a:ext cx="1420742" cy="190678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7C13DEA-4A67-794F-8BDE-D2F9061D4325}"/>
              </a:ext>
            </a:extLst>
          </p:cNvPr>
          <p:cNvSpPr txBox="1"/>
          <p:nvPr/>
        </p:nvSpPr>
        <p:spPr>
          <a:xfrm>
            <a:off x="1237798" y="4807743"/>
            <a:ext cx="230183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Ezday.co.kr</a:t>
            </a:r>
            <a:endParaRPr lang="en-US" sz="600" dirty="0"/>
          </a:p>
        </p:txBody>
      </p:sp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2A42BB1C-EC61-944F-BD99-62D5319AE4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531" y="2922668"/>
            <a:ext cx="1900748" cy="190074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7AF05D0-7183-5B46-8721-003A0765CB06}"/>
              </a:ext>
            </a:extLst>
          </p:cNvPr>
          <p:cNvSpPr txBox="1"/>
          <p:nvPr/>
        </p:nvSpPr>
        <p:spPr>
          <a:xfrm>
            <a:off x="3807437" y="4500369"/>
            <a:ext cx="23061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563C1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600" u="sng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webstockreview.net</a:t>
            </a:r>
          </a:p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14C0FE-5EDD-854C-8047-8C9B7AC975A5}"/>
              </a:ext>
            </a:extLst>
          </p:cNvPr>
          <p:cNvSpPr txBox="1"/>
          <p:nvPr/>
        </p:nvSpPr>
        <p:spPr>
          <a:xfrm>
            <a:off x="2090000" y="3669866"/>
            <a:ext cx="714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C02FF"/>
                </a:solidFill>
              </a:rPr>
              <a:t>+</a:t>
            </a:r>
            <a:endParaRPr lang="en-US" sz="3600" dirty="0">
              <a:solidFill>
                <a:srgbClr val="FC02FF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E4D8B6-2347-A443-9AF5-4FE3CDBFD357}"/>
              </a:ext>
            </a:extLst>
          </p:cNvPr>
          <p:cNvSpPr txBox="1"/>
          <p:nvPr/>
        </p:nvSpPr>
        <p:spPr>
          <a:xfrm>
            <a:off x="-57708" y="4945630"/>
            <a:ext cx="2301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엄마는 책을 읽어요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481453-4625-E64E-9E78-5716A4C4F0C9}"/>
              </a:ext>
            </a:extLst>
          </p:cNvPr>
          <p:cNvSpPr txBox="1"/>
          <p:nvPr/>
        </p:nvSpPr>
        <p:spPr>
          <a:xfrm>
            <a:off x="2546743" y="4961066"/>
            <a:ext cx="2301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아빠는 요리를 해요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6C05BF-DE61-A346-BA37-E2346EF179B9}"/>
              </a:ext>
            </a:extLst>
          </p:cNvPr>
          <p:cNvSpPr txBox="1"/>
          <p:nvPr/>
        </p:nvSpPr>
        <p:spPr>
          <a:xfrm>
            <a:off x="3001" y="5485540"/>
            <a:ext cx="6931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엄마는 책을 읽</a:t>
            </a:r>
            <a:r>
              <a:rPr lang="ko-KR" altLang="en-US" sz="2400" dirty="0">
                <a:solidFill>
                  <a:srgbClr val="FF0000"/>
                </a:solidFill>
              </a:rPr>
              <a:t>고</a:t>
            </a:r>
            <a:r>
              <a:rPr lang="ko-KR" altLang="en-US" sz="2400" dirty="0"/>
              <a:t> 아빠는 요리를 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F4F0ED1-B0EE-884E-A0A5-B301BBEDC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930" y="768297"/>
            <a:ext cx="1171320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hangingPunct="1"/>
            <a:endParaRPr lang="zh-CN" altLang="en-US" dirty="0">
              <a:latin typeface="+mn-lt"/>
              <a:ea typeface="나눔고딕"/>
              <a:cs typeface="나눔고딕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7371D0-E8FF-464A-8875-44EF3968C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812" y="718182"/>
            <a:ext cx="83924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ea typeface="나눔고딕"/>
                <a:cs typeface="나눔고딕"/>
              </a:rPr>
              <a:t>             ~</a:t>
            </a:r>
            <a:r>
              <a:rPr lang="ko-KR" altLang="en-US" sz="2400" dirty="0">
                <a:ea typeface="나눔고딕"/>
                <a:cs typeface="나눔고딕"/>
              </a:rPr>
              <a:t>고</a:t>
            </a:r>
            <a:r>
              <a:rPr lang="en-US" altLang="ko-KR" sz="2400" dirty="0">
                <a:ea typeface="나눔고딕"/>
                <a:cs typeface="나눔고딕"/>
              </a:rPr>
              <a:t> is used to link two clauses like ‘and’ in English.</a:t>
            </a:r>
          </a:p>
        </p:txBody>
      </p:sp>
    </p:spTree>
    <p:extLst>
      <p:ext uri="{BB962C8B-B14F-4D97-AF65-F5344CB8AC3E}">
        <p14:creationId xmlns:p14="http://schemas.microsoft.com/office/powerpoint/2010/main" val="1679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1"/>
      <p:bldP spid="18" grpId="0"/>
      <p:bldP spid="19" grpId="0"/>
      <p:bldP spid="20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6D47686-668B-8643-A1E0-3C9499EA1BEF}"/>
              </a:ext>
            </a:extLst>
          </p:cNvPr>
          <p:cNvSpPr/>
          <p:nvPr/>
        </p:nvSpPr>
        <p:spPr>
          <a:xfrm>
            <a:off x="7130571" y="3832996"/>
            <a:ext cx="666750" cy="4889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598189"/>
              </p:ext>
            </p:extLst>
          </p:nvPr>
        </p:nvGraphicFramePr>
        <p:xfrm>
          <a:off x="229336" y="137409"/>
          <a:ext cx="11713206" cy="625472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4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8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54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b="1" dirty="0">
                          <a:solidFill>
                            <a:srgbClr val="000090"/>
                          </a:solidFill>
                          <a:latin typeface="Arial"/>
                          <a:ea typeface="나눔고딕"/>
                          <a:cs typeface="Arial"/>
                        </a:rPr>
                        <a:t>   </a:t>
                      </a:r>
                      <a:r>
                        <a:rPr lang="en-US" altLang="ko-KR" sz="2600" b="1" dirty="0">
                          <a:solidFill>
                            <a:srgbClr val="000090"/>
                          </a:solidFill>
                          <a:latin typeface="Arial"/>
                          <a:ea typeface="나눔고딕"/>
                          <a:cs typeface="Arial"/>
                        </a:rPr>
                        <a:t>-</a:t>
                      </a:r>
                      <a:r>
                        <a:rPr lang="ko-KR" altLang="en-US" sz="2600" b="1" dirty="0">
                          <a:solidFill>
                            <a:srgbClr val="000090"/>
                          </a:solidFill>
                          <a:latin typeface="Arial"/>
                          <a:ea typeface="나눔고딕"/>
                          <a:cs typeface="Arial"/>
                        </a:rPr>
                        <a:t>고  </a:t>
                      </a:r>
                      <a:r>
                        <a:rPr lang="en-US" altLang="ko-KR" sz="24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The clausal connective </a:t>
                      </a: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29336" y="851069"/>
            <a:ext cx="11713206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hangingPunct="1"/>
            <a:endParaRPr lang="zh-CN" altLang="en-US" dirty="0">
              <a:latin typeface="+mn-lt"/>
              <a:ea typeface="나눔고딕"/>
              <a:cs typeface="나눔고딕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596B209-A8F7-D849-A52B-BE8642AC2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218" y="800954"/>
            <a:ext cx="83924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2400" dirty="0">
                <a:ea typeface="나눔고딕"/>
                <a:cs typeface="나눔고딕"/>
              </a:rPr>
              <a:t>             -</a:t>
            </a:r>
            <a:r>
              <a:rPr lang="ko-KR" altLang="en-US" sz="2400" dirty="0">
                <a:ea typeface="나눔고딕"/>
                <a:cs typeface="나눔고딕"/>
              </a:rPr>
              <a:t>고</a:t>
            </a:r>
            <a:r>
              <a:rPr lang="en-US" altLang="ko-KR" sz="2400" dirty="0">
                <a:ea typeface="나눔고딕"/>
                <a:cs typeface="나눔고딕"/>
              </a:rPr>
              <a:t> is used to link two clauses like ‘and’ in English.</a:t>
            </a:r>
          </a:p>
        </p:txBody>
      </p:sp>
      <p:pic>
        <p:nvPicPr>
          <p:cNvPr id="17" name="Picture 16" descr="hotel-1330834_1920.jpg">
            <a:extLst>
              <a:ext uri="{FF2B5EF4-FFF2-40B4-BE49-F238E27FC236}">
                <a16:creationId xmlns:a16="http://schemas.microsoft.com/office/drawing/2014/main" id="{87C4DEE7-AEC0-D449-8130-9A8597D52E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054" y="1447383"/>
            <a:ext cx="3809086" cy="298819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E4FB2C9-B24D-034A-A9FF-64E566133457}"/>
              </a:ext>
            </a:extLst>
          </p:cNvPr>
          <p:cNvSpPr txBox="1"/>
          <p:nvPr/>
        </p:nvSpPr>
        <p:spPr>
          <a:xfrm>
            <a:off x="5295829" y="1643422"/>
            <a:ext cx="4187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제 방은 넓어요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그리고 좋아요</a:t>
            </a:r>
            <a:r>
              <a:rPr lang="ko-KR" altLang="ko-KR" sz="2400" dirty="0">
                <a:latin typeface="나눔고딕"/>
                <a:ea typeface="나눔고딕"/>
                <a:cs typeface="나눔고딕"/>
              </a:rPr>
              <a:t>.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4DD8C4E-0F6C-EA41-AB25-43519EBBA388}"/>
              </a:ext>
            </a:extLst>
          </p:cNvPr>
          <p:cNvCxnSpPr/>
          <p:nvPr/>
        </p:nvCxnSpPr>
        <p:spPr>
          <a:xfrm>
            <a:off x="7413261" y="2105087"/>
            <a:ext cx="0" cy="1638883"/>
          </a:xfrm>
          <a:prstGeom prst="straightConnector1">
            <a:avLst/>
          </a:prstGeom>
          <a:ln w="38100" cmpd="sng">
            <a:solidFill>
              <a:srgbClr val="FF008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0C8A9C7-7136-1D4A-B07A-D8D272377867}"/>
              </a:ext>
            </a:extLst>
          </p:cNvPr>
          <p:cNvSpPr txBox="1"/>
          <p:nvPr/>
        </p:nvSpPr>
        <p:spPr>
          <a:xfrm>
            <a:off x="5987811" y="3879333"/>
            <a:ext cx="2850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제 방은 넓고 좋아요</a:t>
            </a:r>
            <a:r>
              <a:rPr lang="ko-KR" altLang="ko-KR" sz="2400" dirty="0">
                <a:latin typeface="나눔고딕"/>
                <a:ea typeface="나눔고딕"/>
                <a:cs typeface="나눔고딕"/>
              </a:rPr>
              <a:t>.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B94952-0F7A-1042-98D6-5C657A53AAE2}"/>
              </a:ext>
            </a:extLst>
          </p:cNvPr>
          <p:cNvSpPr txBox="1"/>
          <p:nvPr/>
        </p:nvSpPr>
        <p:spPr>
          <a:xfrm>
            <a:off x="2520371" y="4694864"/>
            <a:ext cx="1627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넓다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~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고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26643AF-5F31-8C44-AB9E-96E71E47055B}"/>
              </a:ext>
            </a:extLst>
          </p:cNvPr>
          <p:cNvCxnSpPr/>
          <p:nvPr/>
        </p:nvCxnSpPr>
        <p:spPr>
          <a:xfrm>
            <a:off x="2906100" y="4694864"/>
            <a:ext cx="0" cy="535558"/>
          </a:xfrm>
          <a:prstGeom prst="line">
            <a:avLst/>
          </a:prstGeom>
          <a:ln w="28575" cmpd="sng">
            <a:solidFill>
              <a:srgbClr val="008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92C3B24-73A3-394D-B624-1B04AC2C6D7C}"/>
              </a:ext>
            </a:extLst>
          </p:cNvPr>
          <p:cNvCxnSpPr/>
          <p:nvPr/>
        </p:nvCxnSpPr>
        <p:spPr>
          <a:xfrm>
            <a:off x="4147876" y="4943531"/>
            <a:ext cx="762197" cy="0"/>
          </a:xfrm>
          <a:prstGeom prst="straightConnector1">
            <a:avLst/>
          </a:prstGeom>
          <a:ln w="38100" cmpd="sng">
            <a:solidFill>
              <a:srgbClr val="008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8259623-F3A9-5B45-A1A4-6CE7E9F83653}"/>
              </a:ext>
            </a:extLst>
          </p:cNvPr>
          <p:cNvSpPr txBox="1"/>
          <p:nvPr/>
        </p:nvSpPr>
        <p:spPr>
          <a:xfrm>
            <a:off x="5038146" y="4694864"/>
            <a:ext cx="763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넓고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64602F-AD99-324F-9E29-C96E77615AAE}"/>
              </a:ext>
            </a:extLst>
          </p:cNvPr>
          <p:cNvSpPr txBox="1"/>
          <p:nvPr/>
        </p:nvSpPr>
        <p:spPr>
          <a:xfrm>
            <a:off x="2480683" y="5384295"/>
            <a:ext cx="3615316" cy="430887"/>
          </a:xfrm>
          <a:prstGeom prst="rect">
            <a:avLst/>
          </a:prstGeom>
          <a:noFill/>
          <a:ln>
            <a:solidFill>
              <a:srgbClr val="008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>
                <a:ea typeface="나눔고딕"/>
                <a:cs typeface="나눔고딕"/>
              </a:rPr>
              <a:t>[Dictionary form] </a:t>
            </a:r>
            <a:r>
              <a:rPr lang="en-US" sz="2200" dirty="0">
                <a:solidFill>
                  <a:srgbClr val="0080FF"/>
                </a:solidFill>
                <a:ea typeface="나눔고딕"/>
                <a:cs typeface="나눔고딕"/>
              </a:rPr>
              <a:t>stem + </a:t>
            </a:r>
            <a:r>
              <a:rPr lang="ko-KR" altLang="en-US" sz="2200" dirty="0">
                <a:solidFill>
                  <a:srgbClr val="0080FF"/>
                </a:solidFill>
                <a:ea typeface="나눔고딕"/>
                <a:cs typeface="나눔고딕"/>
              </a:rPr>
              <a:t>고</a:t>
            </a:r>
            <a:r>
              <a:rPr lang="en-US" sz="2200" dirty="0">
                <a:solidFill>
                  <a:srgbClr val="0080FF"/>
                </a:solidFill>
                <a:ea typeface="나눔고딕"/>
                <a:cs typeface="나눔고딕"/>
              </a:rPr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36A1EFB-A2A4-7742-85E6-C5AEE78CF877}"/>
              </a:ext>
            </a:extLst>
          </p:cNvPr>
          <p:cNvSpPr txBox="1"/>
          <p:nvPr/>
        </p:nvSpPr>
        <p:spPr>
          <a:xfrm>
            <a:off x="3415995" y="4396379"/>
            <a:ext cx="2225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" dirty="0"/>
              <a:t>Integrated Korean Beginning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9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/>
      <p:bldP spid="20" grpId="0"/>
      <p:bldP spid="29" grpId="0"/>
      <p:bldP spid="34" grpId="0"/>
      <p:bldP spid="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5388178"/>
              </p:ext>
            </p:extLst>
          </p:nvPr>
        </p:nvGraphicFramePr>
        <p:xfrm>
          <a:off x="176042" y="135906"/>
          <a:ext cx="11697840" cy="5791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2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Arial"/>
                        </a:rPr>
                        <a:t> </a:t>
                      </a:r>
                      <a:r>
                        <a:rPr lang="en-US" altLang="ko-KR" sz="32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Arial"/>
                        </a:rPr>
                        <a:t>-</a:t>
                      </a:r>
                      <a:r>
                        <a:rPr lang="ko-KR" altLang="en-US" sz="32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Arial"/>
                        </a:rPr>
                        <a:t>고  </a:t>
                      </a:r>
                      <a:r>
                        <a:rPr lang="en-US" altLang="ko-KR" sz="28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The clausal connective 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Text Box 2">
            <a:extLst>
              <a:ext uri="{FF2B5EF4-FFF2-40B4-BE49-F238E27FC236}">
                <a16:creationId xmlns:a16="http://schemas.microsoft.com/office/drawing/2014/main" id="{E43A3ED1-FC12-FF49-A205-7328C2A5C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9967" y="3741248"/>
            <a:ext cx="64410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kumimoji="0" lang="ko-KR" altLang="en-US" sz="2400" dirty="0">
                <a:latin typeface="나눔고딕"/>
                <a:ea typeface="나눔고딕"/>
                <a:cs typeface="나눔고딕"/>
              </a:rPr>
              <a:t>마크는 집에 </a:t>
            </a:r>
            <a:r>
              <a:rPr kumimoji="0" lang="ko-KR" altLang="en-US" sz="24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가요</a:t>
            </a:r>
            <a:r>
              <a:rPr kumimoji="0" lang="ko-KR" altLang="en-US" sz="2400" dirty="0">
                <a:latin typeface="나눔고딕"/>
                <a:ea typeface="나눔고딕"/>
                <a:cs typeface="나눔고딕"/>
              </a:rPr>
              <a:t>. </a:t>
            </a:r>
            <a:r>
              <a:rPr kumimoji="0" lang="ko-KR" altLang="en-US" sz="24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그리고</a:t>
            </a:r>
            <a:r>
              <a:rPr kumimoji="0" lang="ko-KR" altLang="en-US" sz="2400" dirty="0">
                <a:latin typeface="나눔고딕"/>
                <a:ea typeface="나눔고딕"/>
                <a:cs typeface="나눔고딕"/>
              </a:rPr>
              <a:t> 린다는 학교에 가요.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E7E521-BE3C-7847-BF13-11559D9CAB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285" y="1247461"/>
            <a:ext cx="3830637" cy="23956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80DB5B-EF1C-C346-85B3-4F187ACC76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305" y="1211940"/>
            <a:ext cx="3712949" cy="2462940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5C37F19E-E9EF-564A-92CF-BA5CDE44E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7779" y="5224363"/>
            <a:ext cx="55832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latinLnBrk="0" hangingPunct="1">
              <a:spcBef>
                <a:spcPct val="20000"/>
              </a:spcBef>
              <a:buFont typeface="Wingdings" charset="0"/>
              <a:buNone/>
            </a:pPr>
            <a:r>
              <a:rPr kumimoji="0" lang="ko-KR" altLang="en-US" sz="2400" dirty="0">
                <a:latin typeface="나눔고딕"/>
                <a:ea typeface="나눔고딕"/>
                <a:cs typeface="나눔고딕"/>
              </a:rPr>
              <a:t>마크는 집에 </a:t>
            </a:r>
            <a:r>
              <a:rPr kumimoji="0" lang="ko-KR" altLang="en-US" sz="24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가</a:t>
            </a:r>
            <a:r>
              <a:rPr kumimoji="0" lang="ko-KR" altLang="en-US" sz="24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고</a:t>
            </a:r>
            <a:r>
              <a:rPr kumimoji="0" lang="ko-KR" altLang="en-US" sz="2400" dirty="0">
                <a:latin typeface="나눔고딕"/>
                <a:ea typeface="나눔고딕"/>
                <a:cs typeface="나눔고딕"/>
              </a:rPr>
              <a:t> 린다는 학교에 가요.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F2D293-7BED-2A4E-B14C-CA3E30C4F179}"/>
              </a:ext>
            </a:extLst>
          </p:cNvPr>
          <p:cNvSpPr txBox="1"/>
          <p:nvPr/>
        </p:nvSpPr>
        <p:spPr>
          <a:xfrm>
            <a:off x="4179657" y="4512926"/>
            <a:ext cx="3275256" cy="400110"/>
          </a:xfrm>
          <a:prstGeom prst="rect">
            <a:avLst/>
          </a:prstGeom>
          <a:noFill/>
          <a:ln>
            <a:solidFill>
              <a:srgbClr val="0080FF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ea typeface="나눔고딕"/>
                <a:cs typeface="나눔고딕"/>
              </a:rPr>
              <a:t>[Dictionary form] </a:t>
            </a:r>
            <a:r>
              <a:rPr lang="en-US" sz="2000" dirty="0">
                <a:solidFill>
                  <a:srgbClr val="0080FF"/>
                </a:solidFill>
                <a:ea typeface="나눔고딕"/>
                <a:cs typeface="나눔고딕"/>
              </a:rPr>
              <a:t>stem + </a:t>
            </a:r>
            <a:r>
              <a:rPr lang="ko-KR" altLang="en-US" sz="2000" dirty="0">
                <a:solidFill>
                  <a:srgbClr val="0080FF"/>
                </a:solidFill>
                <a:ea typeface="나눔고딕"/>
                <a:cs typeface="나눔고딕"/>
              </a:rPr>
              <a:t>고</a:t>
            </a:r>
            <a:r>
              <a:rPr lang="en-US" sz="2000" dirty="0">
                <a:solidFill>
                  <a:srgbClr val="0080FF"/>
                </a:solidFill>
                <a:ea typeface="나눔고딕"/>
                <a:cs typeface="나눔고딕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E834AF-A954-A743-B222-FE5443B5D4F9}"/>
              </a:ext>
            </a:extLst>
          </p:cNvPr>
          <p:cNvSpPr txBox="1"/>
          <p:nvPr/>
        </p:nvSpPr>
        <p:spPr>
          <a:xfrm>
            <a:off x="6024962" y="3491477"/>
            <a:ext cx="2225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" dirty="0"/>
              <a:t>Integrated Korean Beginning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5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/>
        </p:nvGraphicFramePr>
        <p:xfrm>
          <a:off x="176042" y="135906"/>
          <a:ext cx="11697840" cy="5791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2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Arial"/>
                        </a:rPr>
                        <a:t> </a:t>
                      </a:r>
                      <a:r>
                        <a:rPr lang="en-US" altLang="ko-KR" sz="32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Arial"/>
                        </a:rPr>
                        <a:t>-</a:t>
                      </a:r>
                      <a:r>
                        <a:rPr lang="ko-KR" altLang="en-US" sz="32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Arial"/>
                        </a:rPr>
                        <a:t>고  </a:t>
                      </a:r>
                      <a:r>
                        <a:rPr lang="en-US" altLang="ko-KR" sz="28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The clausal connective 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Text Box 2">
            <a:extLst>
              <a:ext uri="{FF2B5EF4-FFF2-40B4-BE49-F238E27FC236}">
                <a16:creationId xmlns:a16="http://schemas.microsoft.com/office/drawing/2014/main" id="{E43A3ED1-FC12-FF49-A205-7328C2A5C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0769" y="3740516"/>
            <a:ext cx="73330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kumimoji="0" lang="ko-KR" altLang="en-US" sz="2400" dirty="0">
                <a:latin typeface="나눔고딕"/>
                <a:ea typeface="나눔고딕"/>
                <a:cs typeface="나눔고딕"/>
              </a:rPr>
              <a:t>마크는 우유를  </a:t>
            </a:r>
            <a:r>
              <a:rPr kumimoji="0" lang="ko-KR" altLang="en-US" sz="24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마셔요</a:t>
            </a:r>
            <a:r>
              <a:rPr kumimoji="0" lang="ko-KR" altLang="en-US" sz="2400" dirty="0">
                <a:latin typeface="나눔고딕"/>
                <a:ea typeface="나눔고딕"/>
                <a:cs typeface="나눔고딕"/>
              </a:rPr>
              <a:t>. </a:t>
            </a:r>
            <a:r>
              <a:rPr kumimoji="0" lang="ko-KR" altLang="en-US" sz="24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그리고</a:t>
            </a:r>
            <a:r>
              <a:rPr kumimoji="0" lang="ko-KR" altLang="en-US" sz="2400" dirty="0">
                <a:latin typeface="나눔고딕"/>
                <a:ea typeface="나눔고딕"/>
                <a:cs typeface="나눔고딕"/>
              </a:rPr>
              <a:t> 린다는 주스를 마셔요</a:t>
            </a:r>
            <a:r>
              <a:rPr kumimoji="0" lang="en-US" altLang="ko-KR" sz="2400" dirty="0">
                <a:latin typeface="나눔고딕"/>
                <a:ea typeface="나눔고딕"/>
                <a:cs typeface="나눔고딕"/>
              </a:rPr>
              <a:t>.</a:t>
            </a:r>
            <a:r>
              <a:rPr kumimoji="0" lang="ko-KR" altLang="en-US" sz="2400" dirty="0">
                <a:latin typeface="나눔고딕"/>
                <a:ea typeface="나눔고딕"/>
                <a:cs typeface="나눔고딕"/>
              </a:rPr>
              <a:t> </a:t>
            </a: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5C37F19E-E9EF-564A-92CF-BA5CDE44E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3823" y="5224363"/>
            <a:ext cx="66571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latinLnBrk="0" hangingPunct="1">
              <a:spcBef>
                <a:spcPct val="20000"/>
              </a:spcBef>
              <a:buFont typeface="Wingdings" charset="0"/>
              <a:buNone/>
            </a:pPr>
            <a:r>
              <a:rPr kumimoji="0" lang="ko-KR" altLang="en-US" sz="2400" dirty="0">
                <a:latin typeface="나눔고딕"/>
                <a:ea typeface="나눔고딕"/>
                <a:cs typeface="나눔고딕"/>
              </a:rPr>
              <a:t>마크는 우유를 </a:t>
            </a:r>
            <a:r>
              <a:rPr kumimoji="0" lang="ko-KR" altLang="en-US" sz="24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마시</a:t>
            </a:r>
            <a:r>
              <a:rPr kumimoji="0" lang="ko-KR" altLang="en-US" sz="24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고</a:t>
            </a:r>
            <a:r>
              <a:rPr kumimoji="0" lang="ko-KR" altLang="en-US" sz="2400" dirty="0">
                <a:latin typeface="나눔고딕"/>
                <a:ea typeface="나눔고딕"/>
                <a:cs typeface="나눔고딕"/>
              </a:rPr>
              <a:t> 린다는 주스를  마셔요.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F2D293-7BED-2A4E-B14C-CA3E30C4F179}"/>
              </a:ext>
            </a:extLst>
          </p:cNvPr>
          <p:cNvSpPr txBox="1"/>
          <p:nvPr/>
        </p:nvSpPr>
        <p:spPr>
          <a:xfrm>
            <a:off x="4179657" y="4512926"/>
            <a:ext cx="3275256" cy="400110"/>
          </a:xfrm>
          <a:prstGeom prst="rect">
            <a:avLst/>
          </a:prstGeom>
          <a:noFill/>
          <a:ln>
            <a:solidFill>
              <a:srgbClr val="0080FF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ea typeface="나눔고딕"/>
                <a:cs typeface="나눔고딕"/>
              </a:rPr>
              <a:t>[Dictionary form] </a:t>
            </a:r>
            <a:r>
              <a:rPr lang="en-US" sz="2000" dirty="0">
                <a:solidFill>
                  <a:srgbClr val="0080FF"/>
                </a:solidFill>
                <a:ea typeface="나눔고딕"/>
                <a:cs typeface="나눔고딕"/>
              </a:rPr>
              <a:t>stem + </a:t>
            </a:r>
            <a:r>
              <a:rPr lang="ko-KR" altLang="en-US" sz="2000" dirty="0">
                <a:solidFill>
                  <a:srgbClr val="0080FF"/>
                </a:solidFill>
                <a:ea typeface="나눔고딕"/>
                <a:cs typeface="나눔고딕"/>
              </a:rPr>
              <a:t>고</a:t>
            </a:r>
            <a:r>
              <a:rPr lang="en-US" sz="2000" dirty="0">
                <a:solidFill>
                  <a:srgbClr val="0080FF"/>
                </a:solidFill>
                <a:ea typeface="나눔고딕"/>
                <a:cs typeface="나눔고딕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D69308-500F-E44E-93E1-83BAF86964C9}"/>
              </a:ext>
            </a:extLst>
          </p:cNvPr>
          <p:cNvSpPr txBox="1"/>
          <p:nvPr/>
        </p:nvSpPr>
        <p:spPr>
          <a:xfrm>
            <a:off x="4034836" y="3552887"/>
            <a:ext cx="15794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www.pngwing.com</a:t>
            </a:r>
            <a:r>
              <a:rPr lang="en-US" sz="600" dirty="0"/>
              <a:t>/ko/free-</a:t>
            </a:r>
            <a:r>
              <a:rPr lang="en-US" sz="600" dirty="0" err="1"/>
              <a:t>png</a:t>
            </a:r>
            <a:r>
              <a:rPr lang="en-US" sz="600" dirty="0"/>
              <a:t>-</a:t>
            </a:r>
            <a:r>
              <a:rPr lang="en-US" sz="600" dirty="0" err="1"/>
              <a:t>zmlne</a:t>
            </a:r>
            <a:endParaRPr lang="en-US" sz="600" dirty="0"/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AA5A08AB-1D95-0D41-B8B6-4AEEB9FC92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990" y="1357502"/>
            <a:ext cx="3455577" cy="2237424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223F6FD1-F79E-144A-8B5A-FFC5FBAB7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68" y="1205898"/>
            <a:ext cx="1579417" cy="24393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398A69-0034-C64F-9DD5-F737896D5F12}"/>
              </a:ext>
            </a:extLst>
          </p:cNvPr>
          <p:cNvSpPr txBox="1"/>
          <p:nvPr/>
        </p:nvSpPr>
        <p:spPr>
          <a:xfrm>
            <a:off x="6116483" y="3523227"/>
            <a:ext cx="317071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https://ac-</a:t>
            </a:r>
            <a:r>
              <a:rPr lang="en-US" sz="600" dirty="0" err="1"/>
              <a:t>illust.com</a:t>
            </a:r>
            <a:r>
              <a:rPr lang="en-US" sz="600" dirty="0"/>
              <a:t>/ko/</a:t>
            </a:r>
            <a:r>
              <a:rPr lang="en-US" sz="600" dirty="0" err="1"/>
              <a:t>search-result?keyword</a:t>
            </a:r>
            <a:r>
              <a:rPr lang="en-US" sz="600" dirty="0"/>
              <a:t>=</a:t>
            </a:r>
            <a:r>
              <a:rPr lang="ko-KR" altLang="en-US" sz="600" dirty="0"/>
              <a:t>감귤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77778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group of people in a room&#10;&#10;Description automatically generated">
            <a:extLst>
              <a:ext uri="{FF2B5EF4-FFF2-40B4-BE49-F238E27FC236}">
                <a16:creationId xmlns:a16="http://schemas.microsoft.com/office/drawing/2014/main" id="{3B495FC2-9F3E-7F47-9FA6-C1E0A21050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10" y="127322"/>
            <a:ext cx="7281979" cy="605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58897" y="4667965"/>
            <a:ext cx="2759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나는 뉴욕에 살아요</a:t>
            </a:r>
            <a:r>
              <a:rPr lang="ko-KR" altLang="ko-KR" sz="2400" dirty="0">
                <a:latin typeface="나눔고딕"/>
                <a:ea typeface="나눔고딕"/>
                <a:cs typeface="나눔고딕"/>
              </a:rPr>
              <a:t>.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02096" y="4667965"/>
            <a:ext cx="3999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그리고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언니는 서울에 살아요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90092" y="5364459"/>
            <a:ext cx="3275256" cy="400110"/>
          </a:xfrm>
          <a:prstGeom prst="rect">
            <a:avLst/>
          </a:prstGeom>
          <a:noFill/>
          <a:ln>
            <a:solidFill>
              <a:srgbClr val="0080FF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ea typeface="나눔고딕"/>
                <a:cs typeface="나눔고딕"/>
              </a:rPr>
              <a:t>[Dictionary form] </a:t>
            </a:r>
            <a:r>
              <a:rPr lang="en-US" sz="2000" dirty="0">
                <a:solidFill>
                  <a:srgbClr val="0080FF"/>
                </a:solidFill>
                <a:ea typeface="나눔고딕"/>
                <a:cs typeface="나눔고딕"/>
              </a:rPr>
              <a:t>stem + </a:t>
            </a:r>
            <a:r>
              <a:rPr lang="ko-KR" altLang="en-US" sz="2000" dirty="0">
                <a:solidFill>
                  <a:srgbClr val="0080FF"/>
                </a:solidFill>
                <a:ea typeface="나눔고딕"/>
                <a:cs typeface="나눔고딕"/>
              </a:rPr>
              <a:t>고</a:t>
            </a:r>
            <a:r>
              <a:rPr lang="en-US" sz="2000" dirty="0">
                <a:solidFill>
                  <a:srgbClr val="0080FF"/>
                </a:solidFill>
                <a:ea typeface="나눔고딕"/>
                <a:cs typeface="나눔고딕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33336" y="5378359"/>
            <a:ext cx="2294218" cy="400110"/>
          </a:xfrm>
          <a:prstGeom prst="rect">
            <a:avLst/>
          </a:prstGeom>
          <a:noFill/>
          <a:ln>
            <a:solidFill>
              <a:srgbClr val="FF6666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6666"/>
                </a:solidFill>
                <a:ea typeface="나눔고딕"/>
                <a:cs typeface="나눔고딕"/>
              </a:rPr>
              <a:t>tenseless</a:t>
            </a:r>
            <a:r>
              <a:rPr lang="ko-KR" altLang="en-US" sz="2000" dirty="0">
                <a:solidFill>
                  <a:srgbClr val="FF6666"/>
                </a:solidFill>
                <a:ea typeface="나눔고딕"/>
                <a:cs typeface="나눔고딕"/>
              </a:rPr>
              <a:t> </a:t>
            </a:r>
            <a:r>
              <a:rPr lang="en-US" altLang="ko-KR" sz="2000" dirty="0">
                <a:solidFill>
                  <a:srgbClr val="FF6666"/>
                </a:solidFill>
                <a:ea typeface="나눔고딕"/>
                <a:cs typeface="나눔고딕"/>
              </a:rPr>
              <a:t>clause 1</a:t>
            </a:r>
            <a:endParaRPr lang="en-US" sz="2000" dirty="0">
              <a:solidFill>
                <a:srgbClr val="FF6666"/>
              </a:solidFill>
              <a:ea typeface="나눔고딕"/>
              <a:cs typeface="나눔고딕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701619" y="5964439"/>
            <a:ext cx="69532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latinLnBrk="0" hangingPunct="1">
              <a:spcBef>
                <a:spcPct val="20000"/>
              </a:spcBef>
              <a:buFont typeface="Wingdings" charset="0"/>
              <a:buNone/>
            </a:pPr>
            <a:r>
              <a:rPr kumimoji="0" lang="ko-KR" altLang="en-US" sz="2400" dirty="0">
                <a:latin typeface="나눔고딕"/>
                <a:ea typeface="나눔고딕"/>
                <a:cs typeface="나눔고딕"/>
              </a:rPr>
              <a:t>나는 뉴욕에 </a:t>
            </a:r>
            <a:r>
              <a:rPr kumimoji="0" lang="ko-KR" altLang="en-US" sz="24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살</a:t>
            </a:r>
            <a:r>
              <a:rPr kumimoji="0" lang="ko-KR" altLang="en-US" sz="24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고</a:t>
            </a:r>
            <a:r>
              <a:rPr kumimoji="0" lang="ko-KR" altLang="en-US" sz="2400" dirty="0">
                <a:latin typeface="나눔고딕"/>
                <a:ea typeface="나눔고딕"/>
                <a:cs typeface="나눔고딕"/>
              </a:rPr>
              <a:t> 언니는 서울에 살아요</a:t>
            </a:r>
            <a:r>
              <a:rPr kumimoji="0" lang="en-US" altLang="ko-KR" sz="2400" dirty="0">
                <a:latin typeface="나눔고딕"/>
                <a:ea typeface="나눔고딕"/>
                <a:cs typeface="나눔고딕"/>
              </a:rPr>
              <a:t>.</a:t>
            </a:r>
            <a:endParaRPr kumimoji="0" lang="ko-KR" altLang="en-US" sz="2400" dirty="0">
              <a:latin typeface="나눔고딕"/>
              <a:ea typeface="나눔고딕"/>
              <a:cs typeface="나눔고딕"/>
            </a:endParaRPr>
          </a:p>
        </p:txBody>
      </p:sp>
      <p:graphicFrame>
        <p:nvGraphicFramePr>
          <p:cNvPr id="12" name="Content Placeholder 4">
            <a:extLst>
              <a:ext uri="{FF2B5EF4-FFF2-40B4-BE49-F238E27FC236}">
                <a16:creationId xmlns:a16="http://schemas.microsoft.com/office/drawing/2014/main" id="{C9941035-14F6-2846-AF34-F849B73804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130312"/>
              </p:ext>
            </p:extLst>
          </p:nvPr>
        </p:nvGraphicFramePr>
        <p:xfrm>
          <a:off x="176042" y="135906"/>
          <a:ext cx="11697840" cy="5791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2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Arial"/>
                        </a:rPr>
                        <a:t> </a:t>
                      </a:r>
                      <a:r>
                        <a:rPr lang="en-US" altLang="ko-KR" sz="32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Arial"/>
                        </a:rPr>
                        <a:t>-</a:t>
                      </a:r>
                      <a:r>
                        <a:rPr lang="ko-KR" altLang="en-US" sz="32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Arial"/>
                        </a:rPr>
                        <a:t>고  </a:t>
                      </a:r>
                      <a:r>
                        <a:rPr lang="en-US" altLang="ko-KR" sz="28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The clausal connective 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E84385A-FBDB-714E-80E5-9948B0AB42BD}"/>
              </a:ext>
            </a:extLst>
          </p:cNvPr>
          <p:cNvSpPr txBox="1"/>
          <p:nvPr/>
        </p:nvSpPr>
        <p:spPr>
          <a:xfrm>
            <a:off x="176042" y="939367"/>
            <a:ext cx="11697840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000" dirty="0">
                <a:ea typeface="나눔고딕"/>
                <a:cs typeface="나눔고딕"/>
              </a:rPr>
              <a:t>The two events or states in clause 1 and clause 2 may sometimes stand in contrast to each other.</a:t>
            </a:r>
            <a:endParaRPr lang="en-US" sz="2000" dirty="0">
              <a:ea typeface="나눔고딕"/>
              <a:cs typeface="나눔고딕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530A808-B565-CD4C-B208-D20EE04B8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821" y="1828986"/>
            <a:ext cx="3906376" cy="25902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D8EE468-606A-7243-85F5-A702BFA90B1F}"/>
              </a:ext>
            </a:extLst>
          </p:cNvPr>
          <p:cNvSpPr txBox="1"/>
          <p:nvPr/>
        </p:nvSpPr>
        <p:spPr>
          <a:xfrm>
            <a:off x="3701619" y="4380083"/>
            <a:ext cx="1957652" cy="187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www.10best.com/destinations/new-</a:t>
            </a:r>
            <a:r>
              <a:rPr lang="en-US" sz="600" dirty="0" err="1"/>
              <a:t>york</a:t>
            </a:r>
            <a:r>
              <a:rPr lang="en-US" sz="600" dirty="0"/>
              <a:t>/new-</a:t>
            </a:r>
            <a:r>
              <a:rPr lang="en-US" sz="600" dirty="0" err="1"/>
              <a:t>york</a:t>
            </a:r>
            <a:endParaRPr lang="en-US" sz="600" dirty="0"/>
          </a:p>
        </p:txBody>
      </p:sp>
      <p:pic>
        <p:nvPicPr>
          <p:cNvPr id="17" name="Picture 16" descr="A large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A2FDBB9A-B2A6-A542-966F-19A60D624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962" y="1825890"/>
            <a:ext cx="4718013" cy="259334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56A5BEC-66AA-C144-9ADD-851A2EEA5BA9}"/>
              </a:ext>
            </a:extLst>
          </p:cNvPr>
          <p:cNvSpPr txBox="1"/>
          <p:nvPr/>
        </p:nvSpPr>
        <p:spPr>
          <a:xfrm>
            <a:off x="8678694" y="4358934"/>
            <a:ext cx="22761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www.executivecentre.com</a:t>
            </a:r>
            <a:r>
              <a:rPr lang="en-US" sz="600" dirty="0"/>
              <a:t>/blog-article/our-guide-to-</a:t>
            </a:r>
            <a:r>
              <a:rPr lang="en-US" sz="600" dirty="0" err="1"/>
              <a:t>seoul</a:t>
            </a:r>
            <a:r>
              <a:rPr lang="en-US" sz="6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00622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4DF66CC9-5E9A-0E4A-8C83-028FF07A7B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7" y="219859"/>
            <a:ext cx="5060255" cy="3037114"/>
          </a:xfrm>
          <a:prstGeom prst="rect">
            <a:avLst/>
          </a:prstGeom>
        </p:spPr>
      </p:pic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ED798713-351B-8447-85F0-20A0222DC2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687" y="174029"/>
            <a:ext cx="6966756" cy="60089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89309" y="3360647"/>
            <a:ext cx="1791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있고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18546" y="4427983"/>
            <a:ext cx="1698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요리를 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80950" y="4435418"/>
            <a:ext cx="1019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마시고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0BB4F0-9CAD-1F43-92B3-F6063D88FCCE}"/>
              </a:ext>
            </a:extLst>
          </p:cNvPr>
          <p:cNvSpPr txBox="1"/>
          <p:nvPr/>
        </p:nvSpPr>
        <p:spPr>
          <a:xfrm>
            <a:off x="8914044" y="5621699"/>
            <a:ext cx="1166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이고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B6C0F8-A6DB-1F46-9EC9-92A1616E549E}"/>
              </a:ext>
            </a:extLst>
          </p:cNvPr>
          <p:cNvSpPr txBox="1"/>
          <p:nvPr/>
        </p:nvSpPr>
        <p:spPr>
          <a:xfrm>
            <a:off x="10678153" y="5621699"/>
            <a:ext cx="1166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이에요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57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8001" y="1043787"/>
            <a:ext cx="1817756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/>
              <a:t>아래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누르세요</a:t>
            </a:r>
            <a:endParaRPr lang="en-US" sz="1200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EAE74650-F6C8-F049-8644-0EFC7EC8BB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463" y="0"/>
            <a:ext cx="7208736" cy="6151650"/>
          </a:xfrm>
          <a:prstGeom prst="rect">
            <a:avLst/>
          </a:prstGeom>
        </p:spPr>
      </p:pic>
      <p:pic>
        <p:nvPicPr>
          <p:cNvPr id="6" name="Track 002" descr="Track 002">
            <a:hlinkClick r:id="" action="ppaction://media"/>
            <a:extLst>
              <a:ext uri="{FF2B5EF4-FFF2-40B4-BE49-F238E27FC236}">
                <a16:creationId xmlns:a16="http://schemas.microsoft.com/office/drawing/2014/main" id="{B209D4A6-FA24-6A4D-9CFE-00EB279E52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8001" y="1474932"/>
            <a:ext cx="812800" cy="812800"/>
          </a:xfrm>
          <a:prstGeom prst="rect">
            <a:avLst/>
          </a:prstGeom>
          <a:solidFill>
            <a:srgbClr val="FC02FF"/>
          </a:solidFill>
        </p:spPr>
      </p:pic>
      <p:sp>
        <p:nvSpPr>
          <p:cNvPr id="12" name="TextBox 11"/>
          <p:cNvSpPr txBox="1"/>
          <p:nvPr/>
        </p:nvSpPr>
        <p:spPr>
          <a:xfrm>
            <a:off x="5472545" y="2695462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03047" y="4471673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BAE505C-984D-504F-8BD0-B3C5BB69B5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6" y="0"/>
            <a:ext cx="9856519" cy="49282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89619" y="4817125"/>
            <a:ext cx="4546163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ko-KR" altLang="en-US" dirty="0">
                <a:solidFill>
                  <a:srgbClr val="FC02FF"/>
                </a:solidFill>
              </a:rPr>
              <a:t>거실</a:t>
            </a:r>
            <a:r>
              <a:rPr lang="ko-KR" altLang="en-US" dirty="0"/>
              <a:t>에 누가 있어요</a:t>
            </a:r>
            <a:r>
              <a:rPr lang="en-US" altLang="ko-KR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dirty="0" err="1">
                <a:solidFill>
                  <a:srgbClr val="FC02FF"/>
                </a:solidFill>
              </a:rPr>
              <a:t>세라</a:t>
            </a:r>
            <a:r>
              <a:rPr lang="ko-KR" altLang="en-US" dirty="0" err="1"/>
              <a:t>하고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FC02FF"/>
                </a:solidFill>
              </a:rPr>
              <a:t>아빠</a:t>
            </a:r>
            <a:r>
              <a:rPr lang="ko-KR" altLang="en-US" dirty="0"/>
              <a:t>가 있어요</a:t>
            </a:r>
            <a:r>
              <a:rPr lang="en-US" altLang="ko-KR" dirty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ko-KR" altLang="en-US" dirty="0">
                <a:solidFill>
                  <a:srgbClr val="FC02FF"/>
                </a:solidFill>
              </a:rPr>
              <a:t>거실</a:t>
            </a:r>
            <a:r>
              <a:rPr lang="ko-KR" altLang="en-US" dirty="0"/>
              <a:t>에서 뭘 해요</a:t>
            </a:r>
            <a:r>
              <a:rPr lang="en-US" altLang="ko-KR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dirty="0">
                <a:solidFill>
                  <a:srgbClr val="FC02FF"/>
                </a:solidFill>
              </a:rPr>
              <a:t>세라</a:t>
            </a:r>
            <a:r>
              <a:rPr lang="ko-KR" altLang="en-US" dirty="0"/>
              <a:t>는 </a:t>
            </a:r>
            <a:r>
              <a:rPr lang="ko-KR" altLang="en-US" dirty="0">
                <a:solidFill>
                  <a:srgbClr val="FC02FF"/>
                </a:solidFill>
              </a:rPr>
              <a:t>책을 읽고 아빠</a:t>
            </a:r>
            <a:r>
              <a:rPr lang="ko-KR" altLang="en-US" dirty="0"/>
              <a:t>는 </a:t>
            </a:r>
            <a:r>
              <a:rPr lang="ko-KR" altLang="en-US" dirty="0">
                <a:solidFill>
                  <a:srgbClr val="FC02FF"/>
                </a:solidFill>
              </a:rPr>
              <a:t>전화를 받아요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60089B-8F51-D343-98F1-2E1AA300CDC6}"/>
              </a:ext>
            </a:extLst>
          </p:cNvPr>
          <p:cNvSpPr txBox="1"/>
          <p:nvPr/>
        </p:nvSpPr>
        <p:spPr>
          <a:xfrm>
            <a:off x="6339551" y="4817124"/>
            <a:ext cx="5250766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ko-KR" altLang="en-US" dirty="0">
                <a:solidFill>
                  <a:srgbClr val="FC02FF"/>
                </a:solidFill>
              </a:rPr>
              <a:t>방</a:t>
            </a:r>
            <a:r>
              <a:rPr lang="ko-KR" altLang="en-US" dirty="0"/>
              <a:t>에 누가 있어요</a:t>
            </a:r>
            <a:r>
              <a:rPr lang="en-US" altLang="ko-KR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dirty="0" err="1">
                <a:solidFill>
                  <a:srgbClr val="FC02FF"/>
                </a:solidFill>
              </a:rPr>
              <a:t>민수</a:t>
            </a:r>
            <a:r>
              <a:rPr lang="ko-KR" altLang="en-US" dirty="0" err="1"/>
              <a:t>하고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FC02FF"/>
                </a:solidFill>
              </a:rPr>
              <a:t>민지</a:t>
            </a:r>
            <a:r>
              <a:rPr lang="ko-KR" altLang="en-US" dirty="0"/>
              <a:t>가 있어요</a:t>
            </a:r>
            <a:r>
              <a:rPr lang="en-US" altLang="ko-KR" dirty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ko-KR" altLang="en-US" dirty="0">
                <a:solidFill>
                  <a:srgbClr val="FC02FF"/>
                </a:solidFill>
              </a:rPr>
              <a:t>방</a:t>
            </a:r>
            <a:r>
              <a:rPr lang="ko-KR" altLang="en-US" dirty="0"/>
              <a:t>에서 뭘 해요</a:t>
            </a:r>
            <a:r>
              <a:rPr lang="en-US" altLang="ko-KR" dirty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ko-KR" altLang="en-US" dirty="0">
                <a:solidFill>
                  <a:srgbClr val="FC02FF"/>
                </a:solidFill>
              </a:rPr>
              <a:t>민수</a:t>
            </a:r>
            <a:r>
              <a:rPr lang="ko-KR" altLang="en-US" dirty="0"/>
              <a:t>는 </a:t>
            </a:r>
            <a:r>
              <a:rPr lang="ko-KR" altLang="en-US" dirty="0">
                <a:solidFill>
                  <a:srgbClr val="FC02FF"/>
                </a:solidFill>
              </a:rPr>
              <a:t>컴퓨터를 하고 민지</a:t>
            </a:r>
            <a:r>
              <a:rPr lang="ko-KR" altLang="en-US" dirty="0"/>
              <a:t>는 </a:t>
            </a:r>
            <a:r>
              <a:rPr lang="ko-KR" altLang="en-US" dirty="0">
                <a:solidFill>
                  <a:srgbClr val="FC02FF"/>
                </a:solidFill>
              </a:rPr>
              <a:t>만화책을 읽어요</a:t>
            </a:r>
            <a:r>
              <a:rPr lang="en-US" altLang="ko-KR" dirty="0">
                <a:solidFill>
                  <a:srgbClr val="FC02FF"/>
                </a:solidFill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6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771D207-2C4E-8045-B909-97357C770C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9"/>
            <a:ext cx="8318500" cy="50232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94846" y="1163240"/>
            <a:ext cx="4707989" cy="48013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/>
              <a:t>민수는</a:t>
            </a:r>
            <a:r>
              <a:rPr lang="en-US" altLang="ko-KR" dirty="0"/>
              <a:t> </a:t>
            </a:r>
            <a:r>
              <a:rPr lang="ko-KR" altLang="en-US" dirty="0"/>
              <a:t>초등학교 </a:t>
            </a:r>
            <a:r>
              <a:rPr lang="en-US" altLang="ko-KR" dirty="0"/>
              <a:t>3</a:t>
            </a:r>
            <a:r>
              <a:rPr lang="ko-KR" altLang="en-US" dirty="0" err="1"/>
              <a:t>학년이에요</a:t>
            </a:r>
            <a:r>
              <a:rPr lang="en-US" altLang="ko-KR" dirty="0"/>
              <a:t>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r>
              <a:rPr lang="ko-KR" altLang="en-US" dirty="0"/>
              <a:t>       </a:t>
            </a:r>
            <a:r>
              <a:rPr lang="en-US" altLang="ko-KR" dirty="0"/>
              <a:t>(</a:t>
            </a:r>
            <a:r>
              <a:rPr lang="ko-KR" altLang="en-US" dirty="0"/>
              <a:t>               </a:t>
            </a:r>
            <a:r>
              <a:rPr lang="en-US" altLang="ko-KR" dirty="0"/>
              <a:t>)</a:t>
            </a:r>
            <a:endParaRPr lang="en-US" dirty="0"/>
          </a:p>
          <a:p>
            <a:endParaRPr lang="en-US" altLang="ko-KR" dirty="0"/>
          </a:p>
          <a:p>
            <a:r>
              <a:rPr lang="en-US" altLang="ko-KR" dirty="0"/>
              <a:t>2.</a:t>
            </a:r>
            <a:r>
              <a:rPr lang="ko-KR" altLang="en-US" dirty="0"/>
              <a:t> </a:t>
            </a:r>
            <a:r>
              <a:rPr lang="ko-KR" altLang="en-US" dirty="0" err="1"/>
              <a:t>빌리하고</a:t>
            </a:r>
            <a:r>
              <a:rPr lang="ko-KR" altLang="en-US" dirty="0"/>
              <a:t> 유나는 한글학교에서 한국어를</a:t>
            </a:r>
            <a:endParaRPr lang="en-US" altLang="ko-KR" dirty="0"/>
          </a:p>
          <a:p>
            <a:r>
              <a:rPr lang="ko-KR" altLang="en-US" dirty="0"/>
              <a:t>     배워요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       </a:t>
            </a:r>
            <a:r>
              <a:rPr lang="en-US" altLang="ko-KR" dirty="0"/>
              <a:t>(</a:t>
            </a:r>
            <a:r>
              <a:rPr lang="ko-KR" altLang="en-US" dirty="0"/>
              <a:t>               </a:t>
            </a:r>
            <a:r>
              <a:rPr lang="en-US" altLang="ko-KR" dirty="0"/>
              <a:t>)</a:t>
            </a: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  <a:p>
            <a:r>
              <a:rPr lang="en-US" altLang="ko-KR" dirty="0"/>
              <a:t>3.</a:t>
            </a:r>
            <a:r>
              <a:rPr lang="ko-KR" altLang="en-US" dirty="0"/>
              <a:t>  민수하고 빌리는 가족이에요</a:t>
            </a:r>
            <a:r>
              <a:rPr lang="en-US" altLang="ko-KR" dirty="0"/>
              <a:t>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r>
              <a:rPr lang="ko-KR" altLang="en-US" dirty="0"/>
              <a:t>         </a:t>
            </a:r>
            <a:r>
              <a:rPr lang="en-US" altLang="ko-KR" dirty="0"/>
              <a:t>(</a:t>
            </a:r>
            <a:r>
              <a:rPr lang="ko-KR" altLang="en-US" dirty="0"/>
              <a:t>               </a:t>
            </a:r>
            <a:r>
              <a:rPr lang="en-US" altLang="ko-KR" dirty="0"/>
              <a:t>)</a:t>
            </a: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223496" y="1525605"/>
            <a:ext cx="694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  </a:t>
            </a:r>
            <a:r>
              <a:rPr lang="ko-KR" altLang="en-US" sz="3600" dirty="0">
                <a:solidFill>
                  <a:srgbClr val="FF0000"/>
                </a:solidFill>
              </a:rPr>
              <a:t> </a:t>
            </a:r>
            <a:r>
              <a:rPr lang="en-US" altLang="ko-KR" sz="3600" dirty="0">
                <a:solidFill>
                  <a:srgbClr val="FF0000"/>
                </a:solidFill>
              </a:rPr>
              <a:t>x</a:t>
            </a:r>
            <a:r>
              <a:rPr lang="ko-KR" altLang="en-US" sz="3600" dirty="0">
                <a:solidFill>
                  <a:srgbClr val="FF0000"/>
                </a:solidFill>
              </a:rPr>
              <a:t>          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71558" y="2932755"/>
            <a:ext cx="893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60766" y="4589680"/>
            <a:ext cx="1561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x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DBBF8EF0-3183-D749-9B56-1C9C4EDC3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65" y="0"/>
            <a:ext cx="10027869" cy="611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2CB370B-A76F-5F4F-A1E1-893734B8D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58" y="184666"/>
            <a:ext cx="7056719" cy="5890161"/>
          </a:xfrm>
          <a:prstGeom prst="rect">
            <a:avLst/>
          </a:prstGeom>
        </p:spPr>
      </p:pic>
      <p:pic>
        <p:nvPicPr>
          <p:cNvPr id="13" name="Picture 12" descr="A picture containing indoor, table, bird&#10;&#10;Description automatically generated">
            <a:extLst>
              <a:ext uri="{FF2B5EF4-FFF2-40B4-BE49-F238E27FC236}">
                <a16:creationId xmlns:a16="http://schemas.microsoft.com/office/drawing/2014/main" id="{DC111DD3-39C1-C54D-8E26-3AF42C74FE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154" y="3787380"/>
            <a:ext cx="5983845" cy="23415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A12D305-E054-2B4B-AEF7-14C9511C6701}"/>
              </a:ext>
            </a:extLst>
          </p:cNvPr>
          <p:cNvSpPr txBox="1"/>
          <p:nvPr/>
        </p:nvSpPr>
        <p:spPr>
          <a:xfrm>
            <a:off x="6840188" y="3028890"/>
            <a:ext cx="448887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hlinkClick r:id="rId5"/>
              </a:rPr>
              <a:t>여기</a:t>
            </a:r>
            <a:r>
              <a:rPr lang="ko-KR" altLang="en-US" sz="2000" dirty="0"/>
              <a:t>를 눌러서 게임 방법 영상을 봐요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89314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89217" y="2029643"/>
            <a:ext cx="5651500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한국식 나이 계산법에 대한 영상</a:t>
            </a:r>
            <a:endParaRPr lang="en-US" altLang="ko-KR" sz="2000" dirty="0"/>
          </a:p>
          <a:p>
            <a:pPr algn="ctr"/>
            <a:r>
              <a:rPr lang="ko-KR" altLang="en-US" sz="2000" dirty="0">
                <a:hlinkClick r:id="rId3"/>
              </a:rPr>
              <a:t>여기</a:t>
            </a:r>
            <a:r>
              <a:rPr lang="ko-KR" altLang="en-US" sz="2000" dirty="0"/>
              <a:t>를 눌러 보세요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6F086798-DE17-354D-AD5F-9A8F96374C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998975" cy="6182943"/>
          </a:xfrm>
          <a:prstGeom prst="rect">
            <a:avLst/>
          </a:prstGeom>
        </p:spPr>
      </p:pic>
      <p:pic>
        <p:nvPicPr>
          <p:cNvPr id="9" name="Picture 8" descr="A close up of a white background&#10;&#10;Description automatically generated">
            <a:extLst>
              <a:ext uri="{FF2B5EF4-FFF2-40B4-BE49-F238E27FC236}">
                <a16:creationId xmlns:a16="http://schemas.microsoft.com/office/drawing/2014/main" id="{EF815938-B84F-FF44-B37C-CC3CC4A4D5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936" y="2974946"/>
            <a:ext cx="6354063" cy="320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742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1</a:t>
            </a:r>
          </a:p>
          <a:p>
            <a:endParaRPr lang="en-US" sz="3600" dirty="0"/>
          </a:p>
          <a:p>
            <a:r>
              <a:rPr lang="ko-KR" altLang="en-US" sz="2000" dirty="0">
                <a:solidFill>
                  <a:srgbClr val="FF0000"/>
                </a:solidFill>
              </a:rPr>
              <a:t>이곳</a:t>
            </a:r>
            <a:r>
              <a:rPr lang="ko-KR" altLang="en-US" sz="2000" dirty="0"/>
              <a:t>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48585" y="2222499"/>
            <a:ext cx="9479142" cy="32435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저는 </a:t>
            </a:r>
            <a:r>
              <a:rPr lang="ko-KR" altLang="en-US" sz="2800" dirty="0" err="1"/>
              <a:t>토마스예요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endParaRPr lang="en-US" altLang="ko-KR" sz="2800" dirty="0"/>
          </a:p>
          <a:p>
            <a:pPr>
              <a:lnSpc>
                <a:spcPct val="150000"/>
              </a:lnSpc>
            </a:pPr>
            <a:r>
              <a:rPr lang="ko-KR" altLang="en-US" sz="2800" dirty="0"/>
              <a:t>아빠는 미국 사람이고 엄마는 영국 사람이에요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endParaRPr lang="en-US" altLang="ko-KR" sz="2800" dirty="0"/>
          </a:p>
          <a:p>
            <a:pPr>
              <a:lnSpc>
                <a:spcPct val="150000"/>
              </a:lnSpc>
            </a:pPr>
            <a:r>
              <a:rPr lang="ko-KR" altLang="en-US" sz="2800" dirty="0"/>
              <a:t>저는 하늘 초등학교 </a:t>
            </a:r>
            <a:r>
              <a:rPr lang="en-US" altLang="ko-KR" sz="2800" dirty="0"/>
              <a:t>1</a:t>
            </a:r>
            <a:r>
              <a:rPr lang="ko-KR" altLang="en-US" sz="2800" dirty="0"/>
              <a:t>학년 </a:t>
            </a:r>
            <a:r>
              <a:rPr lang="en-US" altLang="ko-KR" sz="2800" dirty="0"/>
              <a:t>1</a:t>
            </a:r>
            <a:r>
              <a:rPr lang="ko-KR" altLang="en-US" sz="2800" dirty="0" err="1"/>
              <a:t>반이에요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endParaRPr lang="en-US" altLang="ko-KR" sz="2800" dirty="0"/>
          </a:p>
          <a:p>
            <a:pPr>
              <a:lnSpc>
                <a:spcPct val="150000"/>
              </a:lnSpc>
            </a:pPr>
            <a:r>
              <a:rPr lang="ko-KR" altLang="en-US" sz="2800" dirty="0"/>
              <a:t>다니엘 하고 민수는 </a:t>
            </a:r>
            <a:r>
              <a:rPr lang="en-US" altLang="ko-KR" sz="2800" dirty="0"/>
              <a:t>3</a:t>
            </a:r>
            <a:r>
              <a:rPr lang="ko-KR" altLang="en-US" sz="2800" dirty="0" err="1"/>
              <a:t>반이에요</a:t>
            </a:r>
            <a:r>
              <a:rPr lang="en-US" altLang="ko-KR" sz="28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/>
              <a:t>우리는 친구예요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20621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글 읽고 답하기</a:t>
            </a:r>
            <a:r>
              <a:rPr lang="en-US" altLang="ko-KR" sz="3600" dirty="0"/>
              <a:t>  Reading comprehension</a:t>
            </a:r>
            <a:endParaRPr lang="en-US" sz="3600" dirty="0"/>
          </a:p>
          <a:p>
            <a:endParaRPr lang="en-US" altLang="ko-KR" sz="2800" dirty="0"/>
          </a:p>
          <a:p>
            <a:r>
              <a:rPr lang="ko-KR" altLang="en-US" sz="2800" dirty="0">
                <a:solidFill>
                  <a:srgbClr val="FF0000"/>
                </a:solidFill>
              </a:rPr>
              <a:t>이곳</a:t>
            </a:r>
            <a:r>
              <a:rPr lang="ko-KR" altLang="en-US" sz="2800" dirty="0">
                <a:solidFill>
                  <a:srgbClr val="0000FF"/>
                </a:solidFill>
              </a:rPr>
              <a:t>을 눌러서 </a:t>
            </a:r>
            <a:r>
              <a:rPr lang="en-US" altLang="ko-KR" sz="2800" dirty="0" err="1">
                <a:solidFill>
                  <a:srgbClr val="0000FF"/>
                </a:solidFill>
              </a:rPr>
              <a:t>google</a:t>
            </a:r>
            <a:r>
              <a:rPr lang="en-US" altLang="ko-KR" sz="2800" dirty="0">
                <a:solidFill>
                  <a:srgbClr val="0000FF"/>
                </a:solidFill>
              </a:rPr>
              <a:t> form</a:t>
            </a:r>
            <a:r>
              <a:rPr lang="ko-KR" altLang="en-US" sz="2800" dirty="0">
                <a:solidFill>
                  <a:srgbClr val="0000FF"/>
                </a:solidFill>
              </a:rPr>
              <a:t>으로 이동해 문제를 풀어 보세요</a:t>
            </a:r>
            <a:r>
              <a:rPr lang="en-US" altLang="ko-KR" sz="2800" dirty="0">
                <a:solidFill>
                  <a:srgbClr val="0000FF"/>
                </a:solidFill>
              </a:rPr>
              <a:t>.</a:t>
            </a:r>
          </a:p>
          <a:p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284444" y="2587063"/>
            <a:ext cx="9479142" cy="33239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옛날에 마음씨 착한 콩쥐가 살았어요</a:t>
            </a:r>
            <a:r>
              <a:rPr lang="en-US" altLang="ko-KR" sz="2000" dirty="0"/>
              <a:t>.</a:t>
            </a:r>
            <a:r>
              <a:rPr lang="ko-KR" altLang="en-US" sz="2000" dirty="0"/>
              <a:t> 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콩쥐 엄마는 일찍 돌아가셔서 콩쥐 아빠는 팥쥐 엄마와 다시 결혼을 했어요</a:t>
            </a:r>
            <a:r>
              <a:rPr lang="en-US" altLang="ko-KR" sz="2000" dirty="0"/>
              <a:t>.</a:t>
            </a:r>
            <a:r>
              <a:rPr lang="ko-KR" altLang="en-US" sz="2000" dirty="0"/>
              <a:t> 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그래서 콩쥐에게는 새 엄마와 동생 팥쥐가 생겼어요</a:t>
            </a:r>
            <a:r>
              <a:rPr lang="en-US" altLang="ko-KR" sz="2000" dirty="0"/>
              <a:t>.</a:t>
            </a:r>
            <a:r>
              <a:rPr lang="ko-KR" altLang="en-US" sz="2000" dirty="0"/>
              <a:t> 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그런데 새 엄마는 콩쥐를 미워하고 팥쥐만 예뻐했어요</a:t>
            </a:r>
            <a:r>
              <a:rPr lang="en-US" altLang="ko-KR" sz="2000" dirty="0"/>
              <a:t>.</a:t>
            </a:r>
            <a:r>
              <a:rPr lang="ko-KR" altLang="en-US" sz="2000" dirty="0"/>
              <a:t> 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새 엄마는 콩쥐에게는 힘든 일만 시켰고</a:t>
            </a:r>
            <a:r>
              <a:rPr lang="en-US" altLang="ko-KR" sz="2000" dirty="0"/>
              <a:t>,</a:t>
            </a:r>
            <a:r>
              <a:rPr lang="ko-KR" altLang="en-US" sz="2000" dirty="0"/>
              <a:t> </a:t>
            </a:r>
            <a:r>
              <a:rPr lang="ko-KR" altLang="en-US" sz="2000" dirty="0" err="1"/>
              <a:t>팥쥐에게는</a:t>
            </a:r>
            <a:r>
              <a:rPr lang="ko-KR" altLang="en-US" sz="2000" dirty="0"/>
              <a:t> 맛난 음식을 주었어요</a:t>
            </a:r>
            <a:r>
              <a:rPr lang="en-US" altLang="ko-KR" sz="2000" dirty="0"/>
              <a:t>.</a:t>
            </a:r>
            <a:r>
              <a:rPr lang="ko-KR" altLang="en-US" sz="2000" dirty="0"/>
              <a:t> 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팥쥐도 콩쥐를 미워했어요</a:t>
            </a:r>
            <a:r>
              <a:rPr lang="en-US" altLang="ko-KR" sz="2000" dirty="0"/>
              <a:t>.</a:t>
            </a:r>
            <a:r>
              <a:rPr lang="ko-KR" altLang="en-US" sz="2000" dirty="0"/>
              <a:t> 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매일 힘든 일을 하는 콩쥐를 놀리고 괴롭혔어요</a:t>
            </a:r>
            <a:r>
              <a:rPr lang="en-US" altLang="ko-KR" sz="2000" dirty="0"/>
              <a:t>.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446B6E8-1BE4-C244-8282-A8FA8F1221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3018635"/>
              </p:ext>
            </p:extLst>
          </p:nvPr>
        </p:nvGraphicFramePr>
        <p:xfrm>
          <a:off x="169863" y="1327150"/>
          <a:ext cx="1149350" cy="101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" name="Document" showAsIcon="1" r:id="rId4" imgW="914400" imgH="806400" progId="Word.Document.12">
                  <p:embed/>
                </p:oleObj>
              </mc:Choice>
              <mc:Fallback>
                <p:oleObj name="Document" showAsIcon="1" r:id="rId4" imgW="914400" imgH="806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9863" y="1327150"/>
                        <a:ext cx="1149350" cy="1014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3246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DEEBF7"/>
          </a:solidFill>
        </p:spPr>
        <p:txBody>
          <a:bodyPr/>
          <a:lstStyle/>
          <a:p>
            <a:r>
              <a:rPr lang="ko-KR" altLang="en-US" dirty="0"/>
              <a:t>들어가기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56671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ko-KR" altLang="en-US" dirty="0"/>
              <a:t>각자 이름과 나이를 친구들에게 소개해  보아요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여러분은 몇 </a:t>
            </a:r>
            <a:r>
              <a:rPr lang="ko-KR" altLang="en-US" dirty="0" err="1"/>
              <a:t>학년이에요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r>
              <a:rPr lang="ko-KR" altLang="en-US" dirty="0"/>
              <a:t>한국어로 숫자를 말할 수 있나요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34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4" grpId="1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60916" y="934968"/>
            <a:ext cx="9449237" cy="181588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/>
              <a:t>동화 듣기</a:t>
            </a:r>
            <a:r>
              <a:rPr lang="en-US" sz="3600" dirty="0"/>
              <a:t>-</a:t>
            </a:r>
            <a:r>
              <a:rPr lang="ko-KR" altLang="en-US" sz="3600" dirty="0"/>
              <a:t> </a:t>
            </a:r>
            <a:r>
              <a:rPr lang="en-US" altLang="ko-KR" sz="3600" dirty="0">
                <a:hlinkClick r:id="rId3"/>
              </a:rPr>
              <a:t>100</a:t>
            </a:r>
            <a:r>
              <a:rPr lang="ko-KR" altLang="en-US" sz="3600" dirty="0">
                <a:hlinkClick r:id="rId3"/>
              </a:rPr>
              <a:t>까지 세어 보기</a:t>
            </a:r>
            <a:endParaRPr lang="en-US" altLang="ko-KR" sz="3600" dirty="0"/>
          </a:p>
          <a:p>
            <a:pPr algn="ctr"/>
            <a:endParaRPr lang="en-US" sz="3600" dirty="0"/>
          </a:p>
          <a:p>
            <a:pPr algn="ctr"/>
            <a:r>
              <a:rPr lang="ko-KR" altLang="en-US" sz="2000" dirty="0">
                <a:solidFill>
                  <a:srgbClr val="0000FF"/>
                </a:solidFill>
              </a:rPr>
              <a:t>동화를 들으며 </a:t>
            </a:r>
            <a:r>
              <a:rPr lang="en-US" altLang="ko-KR" sz="2000" dirty="0">
                <a:solidFill>
                  <a:srgbClr val="0000FF"/>
                </a:solidFill>
              </a:rPr>
              <a:t>1-100</a:t>
            </a:r>
            <a:r>
              <a:rPr lang="ko-KR" altLang="en-US" sz="2000" dirty="0">
                <a:solidFill>
                  <a:srgbClr val="0000FF"/>
                </a:solidFill>
              </a:rPr>
              <a:t> 까지 숫자 세기를 같이 해 보아요</a:t>
            </a:r>
            <a:r>
              <a:rPr lang="en-US" altLang="ko-KR" sz="2000" dirty="0">
                <a:solidFill>
                  <a:srgbClr val="0000FF"/>
                </a:solidFill>
              </a:rPr>
              <a:t>. </a:t>
            </a:r>
          </a:p>
          <a:p>
            <a:pPr algn="ctr"/>
            <a:r>
              <a:rPr lang="en-US" altLang="ko-KR" sz="2000" dirty="0">
                <a:solidFill>
                  <a:srgbClr val="0000FF"/>
                </a:solidFill>
              </a:rPr>
              <a:t>(</a:t>
            </a:r>
            <a:r>
              <a:rPr lang="ko-KR" altLang="en-US" sz="2000" dirty="0">
                <a:solidFill>
                  <a:srgbClr val="0000FF"/>
                </a:solidFill>
              </a:rPr>
              <a:t>동화 제목을 누르면 유튜브로 이동합니다</a:t>
            </a:r>
            <a:r>
              <a:rPr lang="en-US" altLang="ko-KR" sz="2000" dirty="0">
                <a:solidFill>
                  <a:srgbClr val="0000FF"/>
                </a:solidFill>
              </a:rPr>
              <a:t>.)</a:t>
            </a:r>
            <a:endParaRPr 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694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7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</a:t>
            </a: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워크북 하기</a:t>
            </a:r>
            <a:r>
              <a:rPr lang="en-US" altLang="ko-KR" dirty="0"/>
              <a:t>/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3109469"/>
              </p:ext>
            </p:extLst>
          </p:nvPr>
        </p:nvGraphicFramePr>
        <p:xfrm>
          <a:off x="838489" y="799482"/>
          <a:ext cx="1054276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워크북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(Workbook)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188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9F0FE59-620D-654D-8F45-54957BD076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65" y="0"/>
            <a:ext cx="6578536" cy="61889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C18461-9A7B-2D4F-8DC9-4C229A2D87B6}"/>
              </a:ext>
            </a:extLst>
          </p:cNvPr>
          <p:cNvSpPr txBox="1"/>
          <p:nvPr/>
        </p:nvSpPr>
        <p:spPr>
          <a:xfrm>
            <a:off x="9442231" y="3287111"/>
            <a:ext cx="165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F0000"/>
                </a:solidFill>
              </a:rPr>
              <a:t>꽃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02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id="{F29096E6-1FC3-7C4C-A2A5-BA58B65E2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46" y="216242"/>
            <a:ext cx="9831054" cy="561774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F9C3F07-D6DD-2B4C-81BC-2615A1B4421E}"/>
              </a:ext>
            </a:extLst>
          </p:cNvPr>
          <p:cNvCxnSpPr>
            <a:cxnSpLocks/>
          </p:cNvCxnSpPr>
          <p:nvPr/>
        </p:nvCxnSpPr>
        <p:spPr>
          <a:xfrm>
            <a:off x="5930273" y="3276600"/>
            <a:ext cx="1035522" cy="960863"/>
          </a:xfrm>
          <a:prstGeom prst="line">
            <a:avLst/>
          </a:prstGeom>
          <a:ln w="476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45641EF-F169-6042-9EB8-E371F2531F19}"/>
              </a:ext>
            </a:extLst>
          </p:cNvPr>
          <p:cNvCxnSpPr>
            <a:cxnSpLocks/>
          </p:cNvCxnSpPr>
          <p:nvPr/>
        </p:nvCxnSpPr>
        <p:spPr>
          <a:xfrm flipH="1">
            <a:off x="8608741" y="3276600"/>
            <a:ext cx="116160" cy="871654"/>
          </a:xfrm>
          <a:prstGeom prst="line">
            <a:avLst/>
          </a:prstGeom>
          <a:ln w="476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6AF0C00-310F-574F-9892-068D38145B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32" y="0"/>
            <a:ext cx="7079562" cy="617711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096000" y="2466635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하고 시계가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395617" y="3837368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하고 </a:t>
            </a:r>
            <a:r>
              <a:rPr lang="ko-KR" altLang="en-US" dirty="0" err="1">
                <a:solidFill>
                  <a:srgbClr val="FF0000"/>
                </a:solidFill>
              </a:rPr>
              <a:t>영준이가</a:t>
            </a:r>
            <a:r>
              <a:rPr lang="ko-KR" altLang="en-US" dirty="0">
                <a:solidFill>
                  <a:srgbClr val="FF0000"/>
                </a:solidFill>
              </a:rPr>
              <a:t> 있어요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248383" y="5302602"/>
            <a:ext cx="3171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하고 아이스크림을 좋아해요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5268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79156C78-6092-224B-AA92-50FDEE670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050" y="0"/>
            <a:ext cx="9250541" cy="61829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D4F9BB-5A7A-0246-A714-82A896242E56}"/>
              </a:ext>
            </a:extLst>
          </p:cNvPr>
          <p:cNvSpPr txBox="1"/>
          <p:nvPr/>
        </p:nvSpPr>
        <p:spPr>
          <a:xfrm>
            <a:off x="4379343" y="2997106"/>
            <a:ext cx="3433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주스를 마시고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4A868E-81B0-AF41-AAEF-50A0FB04FBA6}"/>
              </a:ext>
            </a:extLst>
          </p:cNvPr>
          <p:cNvSpPr txBox="1"/>
          <p:nvPr/>
        </p:nvSpPr>
        <p:spPr>
          <a:xfrm>
            <a:off x="4531742" y="5507886"/>
            <a:ext cx="3433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달리기를 하고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16A74D-BEA3-B945-8AF3-BEAB976070B8}"/>
              </a:ext>
            </a:extLst>
          </p:cNvPr>
          <p:cNvSpPr txBox="1"/>
          <p:nvPr/>
        </p:nvSpPr>
        <p:spPr>
          <a:xfrm>
            <a:off x="4531742" y="4296967"/>
            <a:ext cx="3433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유치원에 가고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3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CAAB0B0-8C19-5F4C-BE48-481275EA75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982" y="0"/>
            <a:ext cx="6715253" cy="61240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80BE23-81AD-A645-982F-3F24A6728121}"/>
              </a:ext>
            </a:extLst>
          </p:cNvPr>
          <p:cNvSpPr txBox="1"/>
          <p:nvPr/>
        </p:nvSpPr>
        <p:spPr>
          <a:xfrm>
            <a:off x="6096000" y="2372139"/>
            <a:ext cx="153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</a:t>
            </a:r>
            <a:r>
              <a:rPr lang="ko-KR" altLang="en-US" dirty="0">
                <a:solidFill>
                  <a:srgbClr val="FF0000"/>
                </a:solidFill>
              </a:rPr>
              <a:t>학년이고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5285EE-DC3C-B243-A155-F5BB99B9F8AB}"/>
              </a:ext>
            </a:extLst>
          </p:cNvPr>
          <p:cNvSpPr txBox="1"/>
          <p:nvPr/>
        </p:nvSpPr>
        <p:spPr>
          <a:xfrm>
            <a:off x="5693608" y="2786075"/>
            <a:ext cx="153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r>
              <a:rPr lang="ko-KR" altLang="en-US" dirty="0" err="1">
                <a:solidFill>
                  <a:srgbClr val="FF0000"/>
                </a:solidFill>
              </a:rPr>
              <a:t>학년이에요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26279F-6376-B545-9795-069642809AF9}"/>
              </a:ext>
            </a:extLst>
          </p:cNvPr>
          <p:cNvSpPr txBox="1"/>
          <p:nvPr/>
        </p:nvSpPr>
        <p:spPr>
          <a:xfrm>
            <a:off x="6096000" y="3806670"/>
            <a:ext cx="153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밥을 먹고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AD9822-38AC-4345-94CE-FBA5EE0B776A}"/>
              </a:ext>
            </a:extLst>
          </p:cNvPr>
          <p:cNvSpPr txBox="1"/>
          <p:nvPr/>
        </p:nvSpPr>
        <p:spPr>
          <a:xfrm>
            <a:off x="5693608" y="4205141"/>
            <a:ext cx="153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빵을 먹어요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3B5111-2F12-CA49-8BA6-9DDE5362C934}"/>
              </a:ext>
            </a:extLst>
          </p:cNvPr>
          <p:cNvSpPr txBox="1"/>
          <p:nvPr/>
        </p:nvSpPr>
        <p:spPr>
          <a:xfrm>
            <a:off x="6373681" y="5211051"/>
            <a:ext cx="153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전화를 하고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FC5864-C971-9543-B391-091D579A673B}"/>
              </a:ext>
            </a:extLst>
          </p:cNvPr>
          <p:cNvSpPr txBox="1"/>
          <p:nvPr/>
        </p:nvSpPr>
        <p:spPr>
          <a:xfrm>
            <a:off x="5693608" y="5648974"/>
            <a:ext cx="153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책을 읽어요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54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956762DB-AE71-0940-A6F8-C4545CF537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636" y="17130"/>
            <a:ext cx="5257964" cy="616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420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676775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영어권</a:t>
            </a:r>
            <a:r>
              <a:rPr lang="en-US" altLang="ko-KR" sz="1800" dirty="0"/>
              <a:t>)</a:t>
            </a:r>
          </a:p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범용</a:t>
            </a:r>
            <a:r>
              <a:rPr lang="en-US" altLang="ko-KR" sz="1800" dirty="0"/>
              <a:t>)</a:t>
            </a:r>
          </a:p>
          <a:p>
            <a:r>
              <a:rPr lang="en-US" altLang="ko-KR" sz="1800" dirty="0"/>
              <a:t>Integrated Korean Beginning 2</a:t>
            </a:r>
          </a:p>
          <a:p>
            <a:r>
              <a:rPr lang="ko-KR" altLang="en-US" sz="1600" dirty="0"/>
              <a:t>하루 한장 독해 중에서 </a:t>
            </a:r>
            <a:r>
              <a:rPr lang="en-US" altLang="ko-KR" sz="1600" dirty="0" err="1"/>
              <a:t>Mirae</a:t>
            </a:r>
            <a:r>
              <a:rPr lang="ko-KR" altLang="en-US" sz="1600" dirty="0"/>
              <a:t>에듀</a:t>
            </a:r>
            <a:endParaRPr lang="en-US" altLang="ko-KR" sz="1600" dirty="0"/>
          </a:p>
          <a:p>
            <a:pPr marL="114300" indent="0">
              <a:buNone/>
            </a:pPr>
            <a:r>
              <a:rPr lang="ko-KR" altLang="en-US" sz="1600" dirty="0"/>
              <a:t>        </a:t>
            </a:r>
            <a:r>
              <a:rPr lang="en-US" altLang="ko-KR" sz="1600" dirty="0">
                <a:hlinkClick r:id="rId2"/>
              </a:rPr>
              <a:t>https://youtu.be/6TD73QLhqIE</a:t>
            </a:r>
            <a:r>
              <a:rPr lang="ko-KR" altLang="en-US" sz="1600" dirty="0"/>
              <a:t>   </a:t>
            </a:r>
            <a:r>
              <a:rPr lang="en-US" altLang="ko-KR" sz="1600" dirty="0">
                <a:hlinkClick r:id="rId3"/>
              </a:rPr>
              <a:t>https://youtu.be/Ly3hldznDNo</a:t>
            </a:r>
            <a:r>
              <a:rPr lang="en-US" altLang="ko-KR" sz="1600" dirty="0"/>
              <a:t>. </a:t>
            </a:r>
            <a:r>
              <a:rPr lang="en-US" altLang="ko-KR" sz="1600" dirty="0">
                <a:hlinkClick r:id="rId4"/>
              </a:rPr>
              <a:t>https://youtu.be/h1EqugvHBCc</a:t>
            </a:r>
            <a:endParaRPr lang="en-US" altLang="ko-KR" sz="1600" dirty="0"/>
          </a:p>
          <a:p>
            <a:pPr marL="114300" indent="0">
              <a:buNone/>
            </a:pPr>
            <a:r>
              <a:rPr lang="ko-KR" altLang="en-US" sz="1600" dirty="0"/>
              <a:t>        </a:t>
            </a:r>
            <a:r>
              <a:rPr lang="en-US" altLang="ko-KR" sz="1600" dirty="0"/>
              <a:t>https://</a:t>
            </a:r>
            <a:r>
              <a:rPr lang="en-US" altLang="ko-KR" sz="1600" dirty="0" err="1"/>
              <a:t>youtu.be</a:t>
            </a:r>
            <a:r>
              <a:rPr lang="en-US" altLang="ko-KR" sz="1600" dirty="0"/>
              <a:t>/ize8UwRSCr0</a:t>
            </a:r>
            <a:r>
              <a:rPr lang="ko-KR" altLang="en-US" sz="1600" dirty="0"/>
              <a:t> </a:t>
            </a:r>
            <a:endParaRPr lang="en-US" altLang="ko-KR" sz="1600" dirty="0"/>
          </a:p>
          <a:p>
            <a:r>
              <a:rPr lang="en-US" sz="1800" dirty="0"/>
              <a:t>Image </a:t>
            </a:r>
            <a:r>
              <a:rPr lang="ko-KR" altLang="en-US" sz="1800" dirty="0"/>
              <a:t>출처</a:t>
            </a:r>
            <a:r>
              <a:rPr lang="en-US" altLang="ko-KR" sz="1800" dirty="0"/>
              <a:t>:</a:t>
            </a:r>
          </a:p>
          <a:p>
            <a:r>
              <a:rPr lang="en-US" sz="1100" dirty="0"/>
              <a:t>littledeep.com </a:t>
            </a:r>
            <a:r>
              <a:rPr lang="en-US" sz="800" dirty="0"/>
              <a:t>     </a:t>
            </a:r>
            <a:r>
              <a:rPr lang="en-US" sz="800" dirty="0">
                <a:hlinkClick r:id="rId5"/>
              </a:rPr>
              <a:t>webstockreview.net</a:t>
            </a:r>
            <a:endParaRPr lang="en-US" sz="1100" dirty="0"/>
          </a:p>
          <a:p>
            <a:pPr marL="114300" indent="0">
              <a:buNone/>
            </a:pPr>
            <a:r>
              <a:rPr lang="ko-KR" altLang="en-US" sz="1400" dirty="0"/>
              <a:t>         </a:t>
            </a:r>
            <a:r>
              <a:rPr lang="en-US" sz="1100" dirty="0">
                <a:hlinkClick r:id="rId6"/>
              </a:rPr>
              <a:t>http://www.spotvnews.co.kr/?mod=news&amp;act=articleView&amp;idxno=191166</a:t>
            </a:r>
            <a:endParaRPr lang="en-US" sz="1100" dirty="0"/>
          </a:p>
          <a:p>
            <a:pPr marL="114300" indent="0">
              <a:buNone/>
            </a:pPr>
            <a:r>
              <a:rPr lang="ko-KR" altLang="en-US" sz="1100" dirty="0"/>
              <a:t>            </a:t>
            </a:r>
            <a:r>
              <a:rPr lang="en-US" sz="1100" dirty="0">
                <a:hlinkClick r:id="rId7"/>
              </a:rPr>
              <a:t>http://illust-production.us-west-2.elasticbeanstalk.com/ko/clip-art/1640745</a:t>
            </a:r>
            <a:endParaRPr lang="en-US" sz="1100" dirty="0"/>
          </a:p>
          <a:p>
            <a:pPr marL="114300" indent="0">
              <a:buNone/>
            </a:pPr>
            <a:r>
              <a:rPr lang="ko-KR" altLang="en-US" sz="1100" dirty="0"/>
              <a:t>            </a:t>
            </a:r>
            <a:r>
              <a:rPr lang="en-US" sz="1100" dirty="0">
                <a:hlinkClick r:id="rId8"/>
              </a:rPr>
              <a:t>https://littledeep.com/pencil-illustration-free-download</a:t>
            </a:r>
            <a:endParaRPr lang="en-US" sz="1100" dirty="0"/>
          </a:p>
          <a:p>
            <a:pPr marL="114300" indent="0">
              <a:buNone/>
            </a:pPr>
            <a:r>
              <a:rPr lang="ko-KR" altLang="en-US" sz="1100" dirty="0"/>
              <a:t>            </a:t>
            </a:r>
            <a:r>
              <a:rPr lang="en-US" sz="1100" dirty="0">
                <a:hlinkClick r:id="rId9"/>
              </a:rPr>
              <a:t>https://hwabang.net/product</a:t>
            </a:r>
            <a:r>
              <a:rPr lang="en-US" sz="1100" dirty="0"/>
              <a:t>.        </a:t>
            </a:r>
            <a:r>
              <a:rPr lang="ko-KR" altLang="en-US" sz="1100" dirty="0">
                <a:hlinkClick r:id="rId10"/>
              </a:rPr>
              <a:t>우유일러스트 </a:t>
            </a:r>
            <a:r>
              <a:rPr lang="en-US" sz="1100" dirty="0">
                <a:hlinkClick r:id="rId10"/>
              </a:rPr>
              <a:t>ai - milk illustration – Urbanbrush</a:t>
            </a:r>
            <a:endParaRPr lang="en-US" sz="1000" dirty="0"/>
          </a:p>
          <a:p>
            <a:pPr marL="114300" indent="0">
              <a:buNone/>
            </a:pPr>
            <a:r>
              <a:rPr lang="ko-KR" altLang="en-US" sz="1000" dirty="0"/>
              <a:t>             </a:t>
            </a:r>
            <a:r>
              <a:rPr lang="en-US" altLang="ko-KR" sz="1000" dirty="0"/>
              <a:t>pixabay.com/</a:t>
            </a:r>
            <a:r>
              <a:rPr lang="en-US" altLang="ko-KR" sz="1000" dirty="0" err="1"/>
              <a:t>ko</a:t>
            </a:r>
            <a:r>
              <a:rPr lang="en-US" altLang="ko-KR" sz="1000" dirty="0"/>
              <a:t>/illustrations</a:t>
            </a:r>
          </a:p>
          <a:p>
            <a:pPr marL="114300" indent="0">
              <a:buNone/>
            </a:pPr>
            <a:r>
              <a:rPr lang="en-US" sz="1100" dirty="0"/>
              <a:t>            </a:t>
            </a:r>
            <a:r>
              <a:rPr lang="en-US" sz="1100" dirty="0">
                <a:hlinkClick r:id="rId11"/>
              </a:rPr>
              <a:t>www.10best.com/destinations/new-york/new-york</a:t>
            </a:r>
            <a:endParaRPr lang="en-US" sz="1100" dirty="0"/>
          </a:p>
          <a:p>
            <a:pPr marL="114300" indent="0">
              <a:buNone/>
            </a:pPr>
            <a:r>
              <a:rPr lang="en-US" sz="1100" dirty="0"/>
              <a:t>            </a:t>
            </a:r>
            <a:r>
              <a:rPr lang="en-US" sz="1100" dirty="0">
                <a:hlinkClick r:id="rId12"/>
              </a:rPr>
              <a:t>www.executivecentre.com/blog-article/our-guide-to-seoul/</a:t>
            </a:r>
            <a:endParaRPr lang="en-US" sz="1100" dirty="0"/>
          </a:p>
          <a:p>
            <a:pPr marL="114300" indent="0">
              <a:buNone/>
            </a:pPr>
            <a:r>
              <a:rPr lang="ko-KR" altLang="en-US" sz="1100" dirty="0"/>
              <a:t>            </a:t>
            </a:r>
            <a:r>
              <a:rPr lang="en-US" altLang="ko-KR" sz="1100" dirty="0">
                <a:hlinkClick r:id="rId13"/>
              </a:rPr>
              <a:t>www.pngwing.com/ko/free-png-zmlne</a:t>
            </a:r>
            <a:r>
              <a:rPr lang="en-US" altLang="ko-KR" sz="1100" dirty="0"/>
              <a:t>. https://ac-</a:t>
            </a:r>
            <a:r>
              <a:rPr lang="en-US" altLang="ko-KR" sz="1100" dirty="0" err="1"/>
              <a:t>illust.com</a:t>
            </a:r>
            <a:r>
              <a:rPr lang="en-US" altLang="ko-KR" sz="1100" dirty="0"/>
              <a:t>/ko/</a:t>
            </a:r>
            <a:r>
              <a:rPr lang="en-US" altLang="ko-KR" sz="1100" dirty="0" err="1"/>
              <a:t>search-result?keyword</a:t>
            </a:r>
            <a:endParaRPr lang="en-US" sz="1100" dirty="0"/>
          </a:p>
          <a:p>
            <a:pPr marL="114300" indent="0">
              <a:buNone/>
            </a:pPr>
            <a:r>
              <a:rPr lang="en-US" sz="1100" dirty="0"/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315952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1741" y="381035"/>
            <a:ext cx="5405377" cy="53297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300" dirty="0">
                <a:solidFill>
                  <a:srgbClr val="0000FF"/>
                </a:solidFill>
              </a:rPr>
              <a:t>여기는 </a:t>
            </a:r>
            <a:r>
              <a:rPr lang="ko-KR" altLang="en-US" sz="3300" dirty="0" err="1">
                <a:solidFill>
                  <a:srgbClr val="0000FF"/>
                </a:solidFill>
              </a:rPr>
              <a:t>어디예요</a:t>
            </a:r>
            <a:r>
              <a:rPr lang="en-US" altLang="ko-KR" sz="3300" dirty="0">
                <a:solidFill>
                  <a:srgbClr val="0000FF"/>
                </a:solidFill>
              </a:rPr>
              <a:t>?</a:t>
            </a:r>
          </a:p>
          <a:p>
            <a:pPr algn="ctr">
              <a:lnSpc>
                <a:spcPct val="150000"/>
              </a:lnSpc>
            </a:pPr>
            <a:r>
              <a:rPr lang="ko-KR" altLang="en-US" sz="3300" dirty="0" err="1"/>
              <a:t>교실이에요</a:t>
            </a:r>
            <a:r>
              <a:rPr lang="en-US" altLang="ko-KR" sz="3300" dirty="0"/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3300" dirty="0">
                <a:solidFill>
                  <a:srgbClr val="0000FF"/>
                </a:solidFill>
              </a:rPr>
              <a:t>우리 친구들은 모두 같은 학교에 다녀요</a:t>
            </a:r>
            <a:r>
              <a:rPr lang="en-US" altLang="ko-KR" sz="3300" dirty="0">
                <a:solidFill>
                  <a:srgbClr val="0000FF"/>
                </a:solidFill>
              </a:rPr>
              <a:t>?</a:t>
            </a:r>
          </a:p>
          <a:p>
            <a:pPr algn="ctr">
              <a:lnSpc>
                <a:spcPct val="150000"/>
              </a:lnSpc>
            </a:pPr>
            <a:r>
              <a:rPr lang="ko-KR" altLang="en-US" sz="3300" dirty="0"/>
              <a:t>아니요</a:t>
            </a:r>
            <a:r>
              <a:rPr lang="en-US" altLang="ko-KR" sz="3300" dirty="0"/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3300" dirty="0">
                <a:solidFill>
                  <a:srgbClr val="0000FF"/>
                </a:solidFill>
              </a:rPr>
              <a:t>네</a:t>
            </a:r>
            <a:r>
              <a:rPr lang="en-US" altLang="ko-KR" sz="3300" dirty="0">
                <a:solidFill>
                  <a:srgbClr val="0000FF"/>
                </a:solidFill>
              </a:rPr>
              <a:t>,</a:t>
            </a:r>
            <a:r>
              <a:rPr lang="ko-KR" altLang="en-US" sz="3300" dirty="0">
                <a:solidFill>
                  <a:srgbClr val="0000FF"/>
                </a:solidFill>
              </a:rPr>
              <a:t> 학교가 달라요</a:t>
            </a:r>
            <a:r>
              <a:rPr lang="en-US" altLang="ko-KR" sz="3300" dirty="0">
                <a:solidFill>
                  <a:srgbClr val="0000FF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3300" dirty="0">
                <a:solidFill>
                  <a:srgbClr val="0000FF"/>
                </a:solidFill>
              </a:rPr>
              <a:t>‘</a:t>
            </a:r>
            <a:r>
              <a:rPr lang="ko-KR" altLang="en-US" sz="3300" dirty="0">
                <a:solidFill>
                  <a:srgbClr val="0000FF"/>
                </a:solidFill>
              </a:rPr>
              <a:t>학년</a:t>
            </a:r>
            <a:r>
              <a:rPr lang="en-US" altLang="ko-KR" sz="3300" dirty="0">
                <a:solidFill>
                  <a:srgbClr val="0000FF"/>
                </a:solidFill>
              </a:rPr>
              <a:t>’</a:t>
            </a:r>
            <a:r>
              <a:rPr lang="ko-KR" altLang="en-US" sz="3300" dirty="0">
                <a:solidFill>
                  <a:srgbClr val="0000FF"/>
                </a:solidFill>
              </a:rPr>
              <a:t>도 달라요</a:t>
            </a:r>
            <a:r>
              <a:rPr lang="en-US" altLang="ko-KR" sz="3300" dirty="0">
                <a:solidFill>
                  <a:srgbClr val="0000FF"/>
                </a:solidFill>
              </a:rPr>
              <a:t>. </a:t>
            </a:r>
            <a:endParaRPr lang="en-US" sz="3300" dirty="0">
              <a:solidFill>
                <a:srgbClr val="000000"/>
              </a:solidFill>
            </a:endParaRPr>
          </a:p>
        </p:txBody>
      </p:sp>
      <p:pic>
        <p:nvPicPr>
          <p:cNvPr id="3" name="Picture 2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299F6195-09C3-A24A-AAEF-7F0F97294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28" y="1308555"/>
            <a:ext cx="5563641" cy="3474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8663" y="31749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9D645286-C138-3644-A007-382BA7FEB0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39" y="1147437"/>
            <a:ext cx="11766104" cy="4954149"/>
          </a:xfrm>
          <a:prstGeom prst="rect">
            <a:avLst/>
          </a:prstGeom>
        </p:spPr>
      </p:pic>
      <p:pic>
        <p:nvPicPr>
          <p:cNvPr id="7" name="Track 001" descr="Track 001">
            <a:hlinkClick r:id="" action="ppaction://media"/>
            <a:extLst>
              <a:ext uri="{FF2B5EF4-FFF2-40B4-BE49-F238E27FC236}">
                <a16:creationId xmlns:a16="http://schemas.microsoft.com/office/drawing/2014/main" id="{ABBE691F-E7E9-D842-AC4D-49E7939435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83337" y="292324"/>
            <a:ext cx="812800" cy="812800"/>
          </a:xfrm>
          <a:prstGeom prst="rect">
            <a:avLst/>
          </a:prstGeom>
          <a:solidFill>
            <a:srgbClr val="FC02FF"/>
          </a:solidFill>
        </p:spPr>
      </p:pic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30126" y="604613"/>
            <a:ext cx="11395970" cy="5032258"/>
          </a:xfrm>
          <a:prstGeom prst="rect">
            <a:avLst/>
          </a:prstGeom>
          <a:solidFill>
            <a:srgbClr val="DEEBF7"/>
          </a:solidFill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/>
              <a:t>본문을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읽었나요</a:t>
            </a:r>
            <a:r>
              <a:rPr lang="en-US" altLang="ko-KR" dirty="0"/>
              <a:t>? </a:t>
            </a: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0000FF"/>
                </a:solidFill>
              </a:rPr>
              <a:t>: </a:t>
            </a:r>
            <a:r>
              <a:rPr lang="ko-KR" altLang="en-US" sz="3200" dirty="0">
                <a:solidFill>
                  <a:srgbClr val="0000FF"/>
                </a:solidFill>
              </a:rPr>
              <a:t>선생님은 무슨 질문을 해요</a:t>
            </a:r>
            <a:r>
              <a:rPr lang="en-US" altLang="ko-KR" sz="32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>
                <a:solidFill>
                  <a:srgbClr val="FF0000"/>
                </a:solidFill>
              </a:rPr>
              <a:t>        </a:t>
            </a:r>
            <a:r>
              <a:rPr lang="ko-KR" altLang="en-US" sz="4000" dirty="0">
                <a:solidFill>
                  <a:srgbClr val="FF0000"/>
                </a:solidFill>
              </a:rPr>
              <a:t>민수</a:t>
            </a:r>
            <a:r>
              <a:rPr lang="en-US" altLang="ko-KR" sz="4000" dirty="0">
                <a:solidFill>
                  <a:srgbClr val="FF0000"/>
                </a:solidFill>
              </a:rPr>
              <a:t>,</a:t>
            </a:r>
            <a:r>
              <a:rPr lang="ko-KR" altLang="en-US" sz="4000" dirty="0">
                <a:solidFill>
                  <a:srgbClr val="FF0000"/>
                </a:solidFill>
              </a:rPr>
              <a:t> 유나와 빌리가  몇 학년이에요</a:t>
            </a:r>
            <a:r>
              <a:rPr lang="en-US" altLang="ko-KR" sz="4000" dirty="0">
                <a:solidFill>
                  <a:srgbClr val="FF0000"/>
                </a:solidFill>
              </a:rPr>
              <a:t>?</a:t>
            </a:r>
            <a:r>
              <a:rPr lang="ko-KR" altLang="en-US" sz="4000" dirty="0">
                <a:solidFill>
                  <a:srgbClr val="FF0000"/>
                </a:solidFill>
              </a:rPr>
              <a:t>라고</a:t>
            </a:r>
            <a:endParaRPr lang="en-US" altLang="ko-KR" sz="4000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sz="4000" dirty="0">
                <a:solidFill>
                  <a:srgbClr val="FF0000"/>
                </a:solidFill>
              </a:rPr>
              <a:t>     질문해요</a:t>
            </a:r>
            <a:r>
              <a:rPr lang="en-US" altLang="ko-KR" sz="4000" dirty="0">
                <a:solidFill>
                  <a:srgbClr val="FF0000"/>
                </a:solidFill>
              </a:rPr>
              <a:t>.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sz="3600" dirty="0">
                <a:solidFill>
                  <a:srgbClr val="0000FF"/>
                </a:solidFill>
              </a:rPr>
              <a:t> : </a:t>
            </a:r>
            <a:r>
              <a:rPr lang="ko-KR" altLang="en-US" sz="3600" dirty="0">
                <a:solidFill>
                  <a:srgbClr val="0000FF"/>
                </a:solidFill>
              </a:rPr>
              <a:t>민수</a:t>
            </a:r>
            <a:r>
              <a:rPr lang="en-US" altLang="ko-KR" sz="3600" dirty="0">
                <a:solidFill>
                  <a:srgbClr val="0000FF"/>
                </a:solidFill>
              </a:rPr>
              <a:t>,</a:t>
            </a:r>
            <a:r>
              <a:rPr lang="ko-KR" altLang="en-US" sz="3600" dirty="0">
                <a:solidFill>
                  <a:srgbClr val="0000FF"/>
                </a:solidFill>
              </a:rPr>
              <a:t>유나 빌리는 몇 </a:t>
            </a:r>
            <a:r>
              <a:rPr lang="ko-KR" altLang="en-US" sz="3600" dirty="0" err="1">
                <a:solidFill>
                  <a:srgbClr val="0000FF"/>
                </a:solidFill>
              </a:rPr>
              <a:t>학년이에요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</a:t>
            </a:r>
            <a:r>
              <a:rPr lang="en-US" sz="3200" b="1" dirty="0"/>
              <a:t>  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dirty="0">
                <a:solidFill>
                  <a:srgbClr val="FF0000"/>
                </a:solidFill>
              </a:rPr>
              <a:t>민수와 유나는 </a:t>
            </a:r>
            <a:r>
              <a:rPr lang="en-US" altLang="ko-KR" sz="4000" dirty="0">
                <a:solidFill>
                  <a:srgbClr val="FF0000"/>
                </a:solidFill>
              </a:rPr>
              <a:t>2</a:t>
            </a:r>
            <a:r>
              <a:rPr lang="ko-KR" altLang="en-US" sz="4000" dirty="0">
                <a:solidFill>
                  <a:srgbClr val="FF0000"/>
                </a:solidFill>
              </a:rPr>
              <a:t>학년이고 빌리는 </a:t>
            </a:r>
            <a:r>
              <a:rPr lang="en-US" altLang="ko-KR" sz="4000" dirty="0">
                <a:solidFill>
                  <a:srgbClr val="FF0000"/>
                </a:solidFill>
              </a:rPr>
              <a:t>3</a:t>
            </a:r>
            <a:r>
              <a:rPr lang="ko-KR" altLang="en-US" sz="4000" dirty="0">
                <a:solidFill>
                  <a:srgbClr val="FF0000"/>
                </a:solidFill>
              </a:rPr>
              <a:t>학년이에요</a:t>
            </a:r>
            <a:r>
              <a:rPr lang="en-US" altLang="ko-KR" sz="4000" dirty="0">
                <a:solidFill>
                  <a:srgbClr val="FF0000"/>
                </a:solidFill>
              </a:rPr>
              <a:t>.</a:t>
            </a:r>
            <a:endParaRPr sz="4000" dirty="0">
              <a:solidFill>
                <a:srgbClr val="FF0000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/>
        </p:nvGraphicFramePr>
        <p:xfrm>
          <a:off x="256861" y="665638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숫자</a:t>
                      </a:r>
                      <a:endParaRPr lang="en-US" sz="2800" b="1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dirty="0"/>
                        <a:t>     </a:t>
                      </a:r>
                      <a:r>
                        <a:rPr lang="ko-KR" altLang="en-US" sz="2800" dirty="0">
                          <a:solidFill>
                            <a:srgbClr val="000000"/>
                          </a:solidFill>
                        </a:rPr>
                        <a:t>  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Sino-Numbers</a:t>
                      </a:r>
                      <a:endParaRPr lang="en-US" sz="2800" b="0" dirty="0">
                        <a:solidFill>
                          <a:srgbClr val="00000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1507010"/>
            <a:ext cx="12192000" cy="584776"/>
          </a:xfrm>
          <a:prstGeom prst="rect">
            <a:avLst/>
          </a:prstGeom>
          <a:solidFill>
            <a:srgbClr val="FFFF66"/>
          </a:solidFill>
          <a:ln>
            <a:solidFill>
              <a:srgbClr val="FF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38525" y="1507010"/>
            <a:ext cx="1168453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</a:t>
            </a:r>
            <a:r>
              <a:rPr lang="ko-KR" altLang="en-US" sz="3200" dirty="0"/>
              <a:t>       </a:t>
            </a:r>
            <a:r>
              <a:rPr lang="en-US" sz="3200" dirty="0"/>
              <a:t>2</a:t>
            </a:r>
            <a:r>
              <a:rPr lang="ko-KR" altLang="en-US" sz="3200" dirty="0"/>
              <a:t>        </a:t>
            </a:r>
            <a:r>
              <a:rPr lang="en-US" sz="3200" dirty="0"/>
              <a:t>3</a:t>
            </a:r>
            <a:r>
              <a:rPr lang="ko-KR" altLang="en-US" sz="3200" dirty="0"/>
              <a:t>         </a:t>
            </a:r>
            <a:r>
              <a:rPr lang="en-US" sz="3200" dirty="0"/>
              <a:t>4	</a:t>
            </a:r>
            <a:r>
              <a:rPr lang="ko-KR" altLang="en-US" sz="3200" dirty="0"/>
              <a:t>      </a:t>
            </a:r>
            <a:r>
              <a:rPr lang="en-US" altLang="ko-KR" sz="3200" dirty="0"/>
              <a:t> </a:t>
            </a:r>
            <a:r>
              <a:rPr lang="ko-KR" altLang="en-US" sz="3200" dirty="0"/>
              <a:t> </a:t>
            </a:r>
            <a:r>
              <a:rPr lang="en-US" sz="3200" dirty="0"/>
              <a:t>5	</a:t>
            </a:r>
            <a:r>
              <a:rPr lang="ko-KR" altLang="en-US" sz="3200" dirty="0"/>
              <a:t>   </a:t>
            </a:r>
            <a:r>
              <a:rPr lang="en-US" sz="3200" dirty="0"/>
              <a:t>6	</a:t>
            </a:r>
            <a:r>
              <a:rPr lang="ko-KR" altLang="en-US" sz="3200" dirty="0"/>
              <a:t>      </a:t>
            </a:r>
            <a:r>
              <a:rPr lang="en-US" sz="3200" dirty="0"/>
              <a:t>7		</a:t>
            </a:r>
            <a:r>
              <a:rPr lang="ko-KR" altLang="en-US" sz="3200" dirty="0"/>
              <a:t> </a:t>
            </a:r>
            <a:r>
              <a:rPr lang="en-US" sz="3200" dirty="0"/>
              <a:t>8	</a:t>
            </a:r>
            <a:r>
              <a:rPr lang="ko-KR" altLang="en-US" sz="3200" dirty="0"/>
              <a:t>    </a:t>
            </a:r>
            <a:r>
              <a:rPr lang="en-US" sz="3200" dirty="0"/>
              <a:t>9	</a:t>
            </a:r>
            <a:r>
              <a:rPr lang="ko-KR" altLang="en-US" sz="3200" dirty="0"/>
              <a:t>      </a:t>
            </a:r>
            <a:r>
              <a:rPr lang="en-US" sz="3200" dirty="0"/>
              <a:t>10</a:t>
            </a:r>
          </a:p>
        </p:txBody>
      </p:sp>
      <p:sp>
        <p:nvSpPr>
          <p:cNvPr id="6" name="Rectangle 5"/>
          <p:cNvSpPr/>
          <p:nvPr/>
        </p:nvSpPr>
        <p:spPr>
          <a:xfrm>
            <a:off x="3325" y="2244186"/>
            <a:ext cx="12192000" cy="584776"/>
          </a:xfrm>
          <a:prstGeom prst="rect">
            <a:avLst/>
          </a:prstGeom>
          <a:solidFill>
            <a:srgbClr val="CCCCFF"/>
          </a:solidFill>
          <a:ln>
            <a:solidFill>
              <a:srgbClr val="CCC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0473" y="2244186"/>
            <a:ext cx="12074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8" name="Oval 7"/>
          <p:cNvSpPr/>
          <p:nvPr/>
        </p:nvSpPr>
        <p:spPr>
          <a:xfrm>
            <a:off x="3474285" y="3072605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474285" y="4048188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645547" y="3129706"/>
            <a:ext cx="61066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11</a:t>
            </a: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4626747" y="3147347"/>
            <a:ext cx="146266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r>
              <a:rPr lang="en-US" altLang="ko-KR" sz="3200" dirty="0"/>
              <a:t>+1</a:t>
            </a:r>
            <a:endParaRPr 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6773661" y="3147347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십일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5547" y="4127114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12</a:t>
            </a:r>
            <a:endParaRPr lang="en-US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4626747" y="4127114"/>
            <a:ext cx="146266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r>
              <a:rPr lang="en-US" altLang="ko-KR" sz="3200" dirty="0"/>
              <a:t>+2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6773661" y="4153118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십이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5134717"/>
            <a:ext cx="12192000" cy="584776"/>
          </a:xfrm>
          <a:prstGeom prst="rect">
            <a:avLst/>
          </a:prstGeom>
          <a:solidFill>
            <a:srgbClr val="CCFFCC"/>
          </a:solidFill>
          <a:ln>
            <a:solidFill>
              <a:srgbClr val="CCFF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56861" y="5117076"/>
            <a:ext cx="995516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  <a:r>
              <a:rPr lang="en-US" altLang="ko-KR" sz="3200" dirty="0"/>
              <a:t>3</a:t>
            </a:r>
            <a:r>
              <a:rPr lang="en-US" sz="3200" dirty="0"/>
              <a:t>	</a:t>
            </a:r>
            <a:r>
              <a:rPr lang="ko-KR" altLang="en-US" sz="3200" dirty="0"/>
              <a:t>    </a:t>
            </a:r>
            <a:r>
              <a:rPr lang="en-US" altLang="ko-KR" sz="3200" dirty="0"/>
              <a:t>14</a:t>
            </a:r>
            <a:r>
              <a:rPr lang="en-US" sz="3200" dirty="0"/>
              <a:t>	</a:t>
            </a:r>
            <a:r>
              <a:rPr lang="ko-KR" altLang="en-US" sz="3200" dirty="0"/>
              <a:t>         </a:t>
            </a:r>
            <a:r>
              <a:rPr lang="en-US" altLang="ko-KR" sz="3200" dirty="0"/>
              <a:t>15</a:t>
            </a:r>
            <a:r>
              <a:rPr lang="en-US" sz="3200" dirty="0"/>
              <a:t>	</a:t>
            </a:r>
            <a:r>
              <a:rPr lang="ko-KR" altLang="en-US" sz="3200" dirty="0"/>
              <a:t>      </a:t>
            </a:r>
            <a:r>
              <a:rPr lang="en-US" altLang="ko-KR" sz="3200" dirty="0"/>
              <a:t>16</a:t>
            </a:r>
            <a:r>
              <a:rPr lang="en-US" sz="3200" dirty="0"/>
              <a:t>	</a:t>
            </a:r>
            <a:r>
              <a:rPr lang="ko-KR" altLang="en-US" sz="3200" dirty="0"/>
              <a:t>    </a:t>
            </a:r>
            <a:r>
              <a:rPr lang="en-US" altLang="ko-KR" sz="3200" dirty="0"/>
              <a:t>17</a:t>
            </a:r>
            <a:r>
              <a:rPr lang="en-US" sz="3200" dirty="0"/>
              <a:t>	</a:t>
            </a:r>
            <a:r>
              <a:rPr lang="ko-KR" altLang="en-US" sz="3200" dirty="0"/>
              <a:t>          </a:t>
            </a:r>
            <a:r>
              <a:rPr lang="en-US" altLang="ko-KR" sz="3200" dirty="0"/>
              <a:t>18</a:t>
            </a:r>
            <a:r>
              <a:rPr lang="ko-KR" altLang="en-US" sz="3200" dirty="0"/>
              <a:t>           </a:t>
            </a:r>
            <a:r>
              <a:rPr lang="en-US" altLang="ko-KR" sz="3200" dirty="0"/>
              <a:t>19</a:t>
            </a:r>
            <a:endParaRPr lang="en-US" sz="3200" dirty="0"/>
          </a:p>
        </p:txBody>
      </p:sp>
      <p:sp>
        <p:nvSpPr>
          <p:cNvPr id="20" name="Rectangle 19"/>
          <p:cNvSpPr/>
          <p:nvPr/>
        </p:nvSpPr>
        <p:spPr>
          <a:xfrm>
            <a:off x="0" y="5882023"/>
            <a:ext cx="12192000" cy="584776"/>
          </a:xfrm>
          <a:prstGeom prst="rect">
            <a:avLst/>
          </a:prstGeom>
          <a:solidFill>
            <a:srgbClr val="CCCCFF"/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43714" y="5856243"/>
            <a:ext cx="10726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		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0FC3A1-AAEA-F549-A471-40C1BDDAB9DC}"/>
              </a:ext>
            </a:extLst>
          </p:cNvPr>
          <p:cNvSpPr txBox="1"/>
          <p:nvPr/>
        </p:nvSpPr>
        <p:spPr>
          <a:xfrm>
            <a:off x="238525" y="2254316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일</a:t>
            </a:r>
            <a:endParaRPr lang="en-US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75FFB9-C6B4-9E47-A838-C6A8B69C9FFF}"/>
              </a:ext>
            </a:extLst>
          </p:cNvPr>
          <p:cNvSpPr txBox="1"/>
          <p:nvPr/>
        </p:nvSpPr>
        <p:spPr>
          <a:xfrm>
            <a:off x="1166429" y="2244186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</a:rPr>
              <a:t>이</a:t>
            </a:r>
            <a:endParaRPr lang="en-US" sz="3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56C9E2-C41B-BF4A-8EE6-A82B9CCF9242}"/>
              </a:ext>
            </a:extLst>
          </p:cNvPr>
          <p:cNvSpPr txBox="1"/>
          <p:nvPr/>
        </p:nvSpPr>
        <p:spPr>
          <a:xfrm>
            <a:off x="2301614" y="2254316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</a:rPr>
              <a:t>삼</a:t>
            </a:r>
            <a:endParaRPr lang="en-US" sz="3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408E73-76F7-A546-B7CA-8BEA39CDBA00}"/>
              </a:ext>
            </a:extLst>
          </p:cNvPr>
          <p:cNvSpPr txBox="1"/>
          <p:nvPr/>
        </p:nvSpPr>
        <p:spPr>
          <a:xfrm>
            <a:off x="3536687" y="2244185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사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B84E9E3-CAF7-8249-B777-775C490DF632}"/>
              </a:ext>
            </a:extLst>
          </p:cNvPr>
          <p:cNvSpPr txBox="1"/>
          <p:nvPr/>
        </p:nvSpPr>
        <p:spPr>
          <a:xfrm>
            <a:off x="4697365" y="2255348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오</a:t>
            </a:r>
            <a:endParaRPr lang="en-US" sz="3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B51AB3-B44D-BB44-A984-8320AAE37CC6}"/>
              </a:ext>
            </a:extLst>
          </p:cNvPr>
          <p:cNvSpPr txBox="1"/>
          <p:nvPr/>
        </p:nvSpPr>
        <p:spPr>
          <a:xfrm>
            <a:off x="6002661" y="2244185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육</a:t>
            </a:r>
            <a:endParaRPr lang="en-US" sz="3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2E3CB96-B056-404F-9AFB-228DD6F68653}"/>
              </a:ext>
            </a:extLst>
          </p:cNvPr>
          <p:cNvSpPr txBox="1"/>
          <p:nvPr/>
        </p:nvSpPr>
        <p:spPr>
          <a:xfrm>
            <a:off x="7237734" y="2257651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칠</a:t>
            </a:r>
            <a:endParaRPr lang="en-US" sz="3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9E1ED9-8185-424E-BE5B-99CEE70BB474}"/>
              </a:ext>
            </a:extLst>
          </p:cNvPr>
          <p:cNvSpPr txBox="1"/>
          <p:nvPr/>
        </p:nvSpPr>
        <p:spPr>
          <a:xfrm>
            <a:off x="8529029" y="2220556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팔</a:t>
            </a:r>
            <a:endParaRPr lang="en-US" sz="3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8FCE3D6-B066-3B48-B2CE-301DFC51CAEE}"/>
              </a:ext>
            </a:extLst>
          </p:cNvPr>
          <p:cNvSpPr txBox="1"/>
          <p:nvPr/>
        </p:nvSpPr>
        <p:spPr>
          <a:xfrm>
            <a:off x="9764102" y="2244185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구</a:t>
            </a:r>
            <a:endParaRPr lang="en-US" sz="3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2294938-4A15-A743-B777-F1E729B7B7E8}"/>
              </a:ext>
            </a:extLst>
          </p:cNvPr>
          <p:cNvSpPr txBox="1"/>
          <p:nvPr/>
        </p:nvSpPr>
        <p:spPr>
          <a:xfrm>
            <a:off x="10992577" y="2244185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십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723DD2-D57E-5E44-9879-0AB6D4EC2F94}"/>
              </a:ext>
            </a:extLst>
          </p:cNvPr>
          <p:cNvSpPr txBox="1"/>
          <p:nvPr/>
        </p:nvSpPr>
        <p:spPr>
          <a:xfrm>
            <a:off x="122779" y="5907804"/>
            <a:ext cx="1043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십삼</a:t>
            </a:r>
            <a:endParaRPr lang="en-US" sz="32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23A5A6-E6F7-8E46-8AA3-FCC62C00A78B}"/>
              </a:ext>
            </a:extLst>
          </p:cNvPr>
          <p:cNvSpPr txBox="1"/>
          <p:nvPr/>
        </p:nvSpPr>
        <p:spPr>
          <a:xfrm>
            <a:off x="1423343" y="5882023"/>
            <a:ext cx="1043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십사</a:t>
            </a:r>
            <a:endParaRPr lang="en-US" sz="3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B90B9AA-846B-6A4B-80F0-8CFF2AA10035}"/>
              </a:ext>
            </a:extLst>
          </p:cNvPr>
          <p:cNvSpPr txBox="1"/>
          <p:nvPr/>
        </p:nvSpPr>
        <p:spPr>
          <a:xfrm>
            <a:off x="2977716" y="5856241"/>
            <a:ext cx="1043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십오</a:t>
            </a:r>
            <a:endParaRPr lang="en-US" sz="3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243B792-D801-294B-B35D-34BBAD4E7AA8}"/>
              </a:ext>
            </a:extLst>
          </p:cNvPr>
          <p:cNvSpPr txBox="1"/>
          <p:nvPr/>
        </p:nvSpPr>
        <p:spPr>
          <a:xfrm>
            <a:off x="4444773" y="5894914"/>
            <a:ext cx="1043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err="1"/>
              <a:t>십육</a:t>
            </a:r>
            <a:endParaRPr lang="en-US" sz="3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EF1D5DD-1F69-FA4E-97F4-F58705CE8CD7}"/>
              </a:ext>
            </a:extLst>
          </p:cNvPr>
          <p:cNvSpPr txBox="1"/>
          <p:nvPr/>
        </p:nvSpPr>
        <p:spPr>
          <a:xfrm>
            <a:off x="6000506" y="5856240"/>
            <a:ext cx="1043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십칠</a:t>
            </a:r>
            <a:endParaRPr lang="en-US" sz="32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4C9460A-39B5-204D-BBAC-8931EC67DAFF}"/>
              </a:ext>
            </a:extLst>
          </p:cNvPr>
          <p:cNvSpPr txBox="1"/>
          <p:nvPr/>
        </p:nvSpPr>
        <p:spPr>
          <a:xfrm>
            <a:off x="7691898" y="5888468"/>
            <a:ext cx="1043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십팔</a:t>
            </a:r>
            <a:endParaRPr lang="en-US" sz="3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4B950CD-37E4-6D4D-8903-8E1028D62D4C}"/>
              </a:ext>
            </a:extLst>
          </p:cNvPr>
          <p:cNvSpPr txBox="1"/>
          <p:nvPr/>
        </p:nvSpPr>
        <p:spPr>
          <a:xfrm>
            <a:off x="9214284" y="5888469"/>
            <a:ext cx="1043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십구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5568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 animBg="1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19" grpId="0"/>
      <p:bldP spid="20" grpId="0" animBg="1"/>
      <p:bldP spid="3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10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507010"/>
            <a:ext cx="12192000" cy="584776"/>
          </a:xfrm>
          <a:prstGeom prst="rect">
            <a:avLst/>
          </a:prstGeom>
          <a:solidFill>
            <a:srgbClr val="FFFF66"/>
          </a:solidFill>
          <a:ln>
            <a:solidFill>
              <a:srgbClr val="FF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38524" y="1507010"/>
            <a:ext cx="1149029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	 2	  3	    4	      5	        6        7	     8	       9	10</a:t>
            </a:r>
          </a:p>
        </p:txBody>
      </p:sp>
      <p:sp>
        <p:nvSpPr>
          <p:cNvPr id="5" name="Rectangle 4"/>
          <p:cNvSpPr/>
          <p:nvPr/>
        </p:nvSpPr>
        <p:spPr>
          <a:xfrm>
            <a:off x="3325" y="2244186"/>
            <a:ext cx="12192000" cy="584776"/>
          </a:xfrm>
          <a:prstGeom prst="rect">
            <a:avLst/>
          </a:prstGeom>
          <a:solidFill>
            <a:srgbClr val="CCCCFF"/>
          </a:solidFill>
          <a:ln>
            <a:solidFill>
              <a:srgbClr val="CCC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7966" y="2212663"/>
            <a:ext cx="1207485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일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이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삼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  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사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    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오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육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칠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   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팔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     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구</a:t>
            </a:r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  </a:t>
            </a:r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십</a:t>
            </a:r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7" name="Oval 6"/>
          <p:cNvSpPr/>
          <p:nvPr/>
        </p:nvSpPr>
        <p:spPr>
          <a:xfrm>
            <a:off x="562617" y="3072605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2617" y="4007587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49579" y="3161235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20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749579" y="4075534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30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715079" y="3161235"/>
            <a:ext cx="14281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/>
              <a:t>2x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1715079" y="4075534"/>
            <a:ext cx="14281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=</a:t>
            </a:r>
            <a:r>
              <a:rPr lang="ko-KR" altLang="en-US" sz="3200" dirty="0">
                <a:latin typeface="+mj-lt"/>
              </a:rPr>
              <a:t> </a:t>
            </a:r>
            <a:r>
              <a:rPr lang="en-US" altLang="ko-KR" sz="3200" dirty="0">
                <a:latin typeface="+mj-lt"/>
              </a:rPr>
              <a:t>3x</a:t>
            </a:r>
            <a:r>
              <a:rPr lang="en-US" altLang="ko-KR" sz="3200" dirty="0">
                <a:solidFill>
                  <a:srgbClr val="FF0080"/>
                </a:solidFill>
                <a:latin typeface="+mj-lt"/>
              </a:rPr>
              <a:t>10</a:t>
            </a:r>
            <a:endParaRPr lang="en-US" sz="3200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6445" y="3161235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이십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6445" y="4079002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삼십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2617" y="4953838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49579" y="5007187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40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1715079" y="5007187"/>
            <a:ext cx="14281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/>
              <a:t>4x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3426445" y="5007187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사십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03805" y="3161235"/>
            <a:ext cx="7288195" cy="584776"/>
          </a:xfrm>
          <a:prstGeom prst="rect">
            <a:avLst/>
          </a:prstGeom>
          <a:solidFill>
            <a:srgbClr val="FFFF66"/>
          </a:solidFill>
          <a:ln>
            <a:solidFill>
              <a:srgbClr val="FF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961615" y="3157907"/>
            <a:ext cx="673732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50	</a:t>
            </a:r>
            <a:r>
              <a:rPr lang="ko-KR" altLang="en-US" sz="3200" dirty="0"/>
              <a:t>   </a:t>
            </a:r>
            <a:r>
              <a:rPr lang="en-US" altLang="ko-KR" sz="3200" dirty="0"/>
              <a:t>60</a:t>
            </a:r>
            <a:r>
              <a:rPr lang="ko-KR" altLang="en-US" sz="3200" dirty="0"/>
              <a:t> </a:t>
            </a:r>
            <a:r>
              <a:rPr lang="en-US" altLang="ko-KR" sz="3200" dirty="0"/>
              <a:t>	</a:t>
            </a:r>
            <a:r>
              <a:rPr lang="ko-KR" altLang="en-US" sz="3200" dirty="0"/>
              <a:t>     </a:t>
            </a:r>
            <a:r>
              <a:rPr lang="en-US" altLang="ko-KR" sz="3200" dirty="0"/>
              <a:t>70</a:t>
            </a:r>
            <a:r>
              <a:rPr lang="ko-KR" altLang="en-US" sz="3200" dirty="0"/>
              <a:t>       </a:t>
            </a:r>
            <a:r>
              <a:rPr lang="en-US" altLang="ko-KR" sz="3200" dirty="0"/>
              <a:t>80</a:t>
            </a:r>
            <a:r>
              <a:rPr lang="ko-KR" altLang="en-US" sz="3200" dirty="0"/>
              <a:t>   </a:t>
            </a:r>
            <a:r>
              <a:rPr lang="en-US" altLang="ko-KR" sz="3200" dirty="0"/>
              <a:t>	</a:t>
            </a:r>
            <a:r>
              <a:rPr lang="ko-KR" altLang="en-US" sz="3200" dirty="0"/>
              <a:t> </a:t>
            </a:r>
            <a:r>
              <a:rPr lang="en-US" altLang="ko-KR" sz="3200" dirty="0"/>
              <a:t>90</a:t>
            </a:r>
            <a:r>
              <a:rPr lang="ko-KR" altLang="en-US" sz="3200" dirty="0"/>
              <a:t> </a:t>
            </a:r>
            <a:r>
              <a:rPr lang="en-US" altLang="ko-KR" sz="3200" dirty="0"/>
              <a:t>	</a:t>
            </a:r>
            <a:r>
              <a:rPr lang="ko-KR" altLang="en-US" sz="3200" dirty="0"/>
              <a:t>  </a:t>
            </a:r>
            <a:r>
              <a:rPr lang="en-US" altLang="ko-KR" sz="3200" dirty="0"/>
              <a:t>100</a:t>
            </a:r>
            <a:endParaRPr lang="en-US" sz="3200" dirty="0"/>
          </a:p>
        </p:txBody>
      </p:sp>
      <p:sp>
        <p:nvSpPr>
          <p:cNvPr id="21" name="Rectangle 20"/>
          <p:cNvSpPr/>
          <p:nvPr/>
        </p:nvSpPr>
        <p:spPr>
          <a:xfrm>
            <a:off x="4903805" y="3922422"/>
            <a:ext cx="7291520" cy="584776"/>
          </a:xfrm>
          <a:prstGeom prst="rect">
            <a:avLst/>
          </a:prstGeom>
          <a:solidFill>
            <a:srgbClr val="CCCCFF"/>
          </a:solidFill>
          <a:ln>
            <a:solidFill>
              <a:srgbClr val="CCC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903805" y="3901738"/>
            <a:ext cx="758513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562617" y="5888819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749579" y="5939123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51</a:t>
            </a:r>
            <a:endParaRPr lang="en-US" sz="3200" dirty="0"/>
          </a:p>
        </p:txBody>
      </p:sp>
      <p:sp>
        <p:nvSpPr>
          <p:cNvPr id="40" name="TextBox 39"/>
          <p:cNvSpPr txBox="1"/>
          <p:nvPr/>
        </p:nvSpPr>
        <p:spPr>
          <a:xfrm>
            <a:off x="1715079" y="5985392"/>
            <a:ext cx="18960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/>
              <a:t>5x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r>
              <a:rPr lang="en-US" altLang="ko-KR" sz="3200" dirty="0"/>
              <a:t>+1</a:t>
            </a:r>
            <a:endParaRPr lang="en-US" sz="3200" dirty="0"/>
          </a:p>
        </p:txBody>
      </p:sp>
      <p:sp>
        <p:nvSpPr>
          <p:cNvPr id="41" name="TextBox 40"/>
          <p:cNvSpPr txBox="1"/>
          <p:nvPr/>
        </p:nvSpPr>
        <p:spPr>
          <a:xfrm>
            <a:off x="3949421" y="5939123"/>
            <a:ext cx="13418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오십일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graphicFrame>
        <p:nvGraphicFramePr>
          <p:cNvPr id="42" name="Content Placeholder 4"/>
          <p:cNvGraphicFramePr>
            <a:graphicFrameLocks/>
          </p:cNvGraphicFramePr>
          <p:nvPr/>
        </p:nvGraphicFramePr>
        <p:xfrm>
          <a:off x="346508" y="486343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숫자</a:t>
                      </a:r>
                      <a:endParaRPr lang="en-US" sz="2800" b="1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dirty="0"/>
                        <a:t>     </a:t>
                      </a:r>
                      <a:r>
                        <a:rPr lang="ko-KR" altLang="en-US" sz="2800" dirty="0">
                          <a:solidFill>
                            <a:srgbClr val="000000"/>
                          </a:solidFill>
                        </a:rPr>
                        <a:t>  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Sino-Numbers</a:t>
                      </a:r>
                      <a:endParaRPr lang="en-US" sz="2800" b="0" dirty="0">
                        <a:solidFill>
                          <a:srgbClr val="00000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54AAB45-DB5C-344A-AA58-4BFD69FFB74D}"/>
              </a:ext>
            </a:extLst>
          </p:cNvPr>
          <p:cNvSpPr txBox="1"/>
          <p:nvPr/>
        </p:nvSpPr>
        <p:spPr>
          <a:xfrm>
            <a:off x="4903805" y="3881054"/>
            <a:ext cx="10806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오십</a:t>
            </a:r>
            <a:endParaRPr lang="en-US" sz="3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E10549-44B0-BF49-BAB1-4CB9B1B1C776}"/>
              </a:ext>
            </a:extLst>
          </p:cNvPr>
          <p:cNvSpPr txBox="1"/>
          <p:nvPr/>
        </p:nvSpPr>
        <p:spPr>
          <a:xfrm>
            <a:off x="6023051" y="3931565"/>
            <a:ext cx="11099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육십</a:t>
            </a:r>
            <a:endParaRPr lang="en-US" sz="3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9E7E0C-C76F-4840-BEF8-B707593028D1}"/>
              </a:ext>
            </a:extLst>
          </p:cNvPr>
          <p:cNvSpPr txBox="1"/>
          <p:nvPr/>
        </p:nvSpPr>
        <p:spPr>
          <a:xfrm>
            <a:off x="7168650" y="3922422"/>
            <a:ext cx="999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칠십</a:t>
            </a:r>
            <a:endParaRPr lang="en-US" sz="3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E3EFA5-167C-1446-8C47-119F1F817439}"/>
              </a:ext>
            </a:extLst>
          </p:cNvPr>
          <p:cNvSpPr txBox="1"/>
          <p:nvPr/>
        </p:nvSpPr>
        <p:spPr>
          <a:xfrm>
            <a:off x="8426544" y="3931565"/>
            <a:ext cx="1022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팔십</a:t>
            </a:r>
            <a:endParaRPr lang="en-US" sz="3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6DC3046-0683-114D-B22B-439D7423AB98}"/>
              </a:ext>
            </a:extLst>
          </p:cNvPr>
          <p:cNvSpPr txBox="1"/>
          <p:nvPr/>
        </p:nvSpPr>
        <p:spPr>
          <a:xfrm>
            <a:off x="9569938" y="3940188"/>
            <a:ext cx="1090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구십</a:t>
            </a:r>
            <a:endParaRPr lang="en-US" sz="32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F0EE53-C9FE-3743-A478-8B2FB45E55B0}"/>
              </a:ext>
            </a:extLst>
          </p:cNvPr>
          <p:cNvSpPr txBox="1"/>
          <p:nvPr/>
        </p:nvSpPr>
        <p:spPr>
          <a:xfrm>
            <a:off x="10772674" y="3928087"/>
            <a:ext cx="956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백</a:t>
            </a:r>
            <a:endParaRPr lang="en-US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660A52-2C59-1843-852A-442FEA638185}"/>
              </a:ext>
            </a:extLst>
          </p:cNvPr>
          <p:cNvSpPr txBox="1"/>
          <p:nvPr/>
        </p:nvSpPr>
        <p:spPr>
          <a:xfrm>
            <a:off x="7099274" y="4846982"/>
            <a:ext cx="2137323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/>
              <a:t>1</a:t>
            </a:r>
            <a:r>
              <a:rPr lang="en-US" altLang="ko-KR" sz="3200" dirty="0"/>
              <a:t>,</a:t>
            </a:r>
            <a:r>
              <a:rPr lang="en-US" sz="3200" dirty="0"/>
              <a:t>000    </a:t>
            </a:r>
            <a:r>
              <a:rPr lang="ko-KR" altLang="en-US" sz="3200" dirty="0"/>
              <a:t>천</a:t>
            </a:r>
            <a:endParaRPr lang="en-US" sz="3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90E2372-41CF-954C-A64E-E75A3966B152}"/>
              </a:ext>
            </a:extLst>
          </p:cNvPr>
          <p:cNvSpPr txBox="1"/>
          <p:nvPr/>
        </p:nvSpPr>
        <p:spPr>
          <a:xfrm>
            <a:off x="7099273" y="5693005"/>
            <a:ext cx="2470665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/>
              <a:t>10</a:t>
            </a:r>
            <a:r>
              <a:rPr lang="en-US" altLang="ko-KR" sz="3200" dirty="0"/>
              <a:t>,</a:t>
            </a:r>
            <a:r>
              <a:rPr lang="en-US" sz="3200" dirty="0"/>
              <a:t>00</a:t>
            </a:r>
            <a:r>
              <a:rPr lang="en-US" altLang="ko-KR" sz="3200" dirty="0"/>
              <a:t>0</a:t>
            </a:r>
            <a:r>
              <a:rPr lang="en-US" sz="3200" dirty="0"/>
              <a:t>    </a:t>
            </a:r>
            <a:r>
              <a:rPr lang="ko-KR" altLang="en-US" sz="3200" dirty="0"/>
              <a:t>만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4290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19" grpId="0" animBg="1"/>
      <p:bldP spid="20" grpId="0"/>
      <p:bldP spid="21" grpId="0" animBg="1"/>
      <p:bldP spid="37" grpId="0" animBg="1"/>
      <p:bldP spid="39" grpId="0"/>
      <p:bldP spid="40" grpId="0"/>
      <p:bldP spid="41" grpId="0"/>
      <p:bldP spid="2" grpId="0"/>
      <p:bldP spid="28" grpId="0"/>
      <p:bldP spid="29" grpId="0"/>
      <p:bldP spid="30" grpId="0"/>
      <p:bldP spid="31" grpId="0"/>
      <p:bldP spid="32" grpId="0"/>
      <p:bldP spid="23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2DC71906-FA18-BE4C-AC16-4AA16671FE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3567118"/>
              </p:ext>
            </p:extLst>
          </p:nvPr>
        </p:nvGraphicFramePr>
        <p:xfrm>
          <a:off x="247080" y="214225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숫자</a:t>
                      </a:r>
                      <a:endParaRPr lang="en-US" sz="2800" b="1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b="0" dirty="0">
                          <a:solidFill>
                            <a:srgbClr val="000000"/>
                          </a:solidFill>
                          <a:latin typeface="+mn-lt"/>
                          <a:ea typeface="나눔고딕"/>
                          <a:cs typeface="나눔고딕"/>
                        </a:rPr>
                        <a:t>         적용하기</a:t>
                      </a:r>
                      <a:endParaRPr lang="en-US" sz="2800" b="0" dirty="0">
                        <a:solidFill>
                          <a:srgbClr val="00000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706F740-46F5-FC48-9451-A33CE0C4B8F1}"/>
              </a:ext>
            </a:extLst>
          </p:cNvPr>
          <p:cNvSpPr txBox="1"/>
          <p:nvPr/>
        </p:nvSpPr>
        <p:spPr>
          <a:xfrm>
            <a:off x="247080" y="1041721"/>
            <a:ext cx="253084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전화 번호를 읽어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BCC7A6-DC72-4E49-8744-45FFD8D6EE2B}"/>
              </a:ext>
            </a:extLst>
          </p:cNvPr>
          <p:cNvSpPr txBox="1"/>
          <p:nvPr/>
        </p:nvSpPr>
        <p:spPr>
          <a:xfrm>
            <a:off x="3152325" y="933999"/>
            <a:ext cx="3503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917-</a:t>
            </a:r>
            <a:r>
              <a:rPr lang="ko-KR" altLang="en-US" sz="3200" dirty="0"/>
              <a:t> </a:t>
            </a:r>
            <a:r>
              <a:rPr lang="en-US" altLang="ko-KR" sz="3200" dirty="0"/>
              <a:t>542-</a:t>
            </a:r>
            <a:r>
              <a:rPr lang="ko-KR" altLang="en-US" sz="3200" dirty="0"/>
              <a:t> </a:t>
            </a:r>
            <a:r>
              <a:rPr lang="en-US" altLang="ko-KR" sz="3200" dirty="0"/>
              <a:t>3867</a:t>
            </a:r>
            <a:endParaRPr 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9EBFC0-47C5-8F43-B2CB-F384BA8363D3}"/>
              </a:ext>
            </a:extLst>
          </p:cNvPr>
          <p:cNvSpPr txBox="1"/>
          <p:nvPr/>
        </p:nvSpPr>
        <p:spPr>
          <a:xfrm>
            <a:off x="2997843" y="1720388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구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76A43E-8553-4747-99C7-32E4ABD25110}"/>
              </a:ext>
            </a:extLst>
          </p:cNvPr>
          <p:cNvSpPr txBox="1"/>
          <p:nvPr/>
        </p:nvSpPr>
        <p:spPr>
          <a:xfrm>
            <a:off x="4775522" y="1730799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사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FFA2F2-AFEB-224E-9B10-8CC19CBA3DFB}"/>
              </a:ext>
            </a:extLst>
          </p:cNvPr>
          <p:cNvSpPr txBox="1"/>
          <p:nvPr/>
        </p:nvSpPr>
        <p:spPr>
          <a:xfrm>
            <a:off x="3787815" y="1720384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칠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4241E4-A0B6-A049-82FD-3EEC8EC86EB3}"/>
              </a:ext>
            </a:extLst>
          </p:cNvPr>
          <p:cNvSpPr txBox="1"/>
          <p:nvPr/>
        </p:nvSpPr>
        <p:spPr>
          <a:xfrm>
            <a:off x="5179523" y="1739290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이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88D3FD-7CC0-674E-A9F8-251BDCC91838}"/>
              </a:ext>
            </a:extLst>
          </p:cNvPr>
          <p:cNvSpPr txBox="1"/>
          <p:nvPr/>
        </p:nvSpPr>
        <p:spPr>
          <a:xfrm>
            <a:off x="3383666" y="1720384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일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B00DC-B40B-0949-BD10-2E644F110990}"/>
              </a:ext>
            </a:extLst>
          </p:cNvPr>
          <p:cNvSpPr txBox="1"/>
          <p:nvPr/>
        </p:nvSpPr>
        <p:spPr>
          <a:xfrm>
            <a:off x="4374341" y="1739288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오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454DAD-753D-F34C-AD97-C594661077C8}"/>
              </a:ext>
            </a:extLst>
          </p:cNvPr>
          <p:cNvSpPr txBox="1"/>
          <p:nvPr/>
        </p:nvSpPr>
        <p:spPr>
          <a:xfrm>
            <a:off x="6144755" y="1730799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팔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D475E8-6CB0-184B-AF98-D373FB93CBCD}"/>
              </a:ext>
            </a:extLst>
          </p:cNvPr>
          <p:cNvSpPr txBox="1"/>
          <p:nvPr/>
        </p:nvSpPr>
        <p:spPr>
          <a:xfrm>
            <a:off x="6531280" y="1742373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육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FB8D92-2799-E440-BB91-94CF1A5B700F}"/>
              </a:ext>
            </a:extLst>
          </p:cNvPr>
          <p:cNvSpPr txBox="1"/>
          <p:nvPr/>
        </p:nvSpPr>
        <p:spPr>
          <a:xfrm>
            <a:off x="5742827" y="1720384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삼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EB6208-2672-4449-988D-BC6BA8204815}"/>
              </a:ext>
            </a:extLst>
          </p:cNvPr>
          <p:cNvSpPr txBox="1"/>
          <p:nvPr/>
        </p:nvSpPr>
        <p:spPr>
          <a:xfrm>
            <a:off x="6917805" y="1739288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칠</a:t>
            </a:r>
            <a:endParaRPr lang="en-US" sz="3200" dirty="0">
              <a:solidFill>
                <a:srgbClr val="FC02FF"/>
              </a:solidFill>
            </a:endParaRPr>
          </a:p>
        </p:txBody>
      </p:sp>
      <p:pic>
        <p:nvPicPr>
          <p:cNvPr id="28" name="Picture 27" descr="A picture containing room&#10;&#10;Description automatically generated">
            <a:extLst>
              <a:ext uri="{FF2B5EF4-FFF2-40B4-BE49-F238E27FC236}">
                <a16:creationId xmlns:a16="http://schemas.microsoft.com/office/drawing/2014/main" id="{9FC24899-BA82-F448-8E6B-AD86FF9A4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13" y="1518774"/>
            <a:ext cx="2026580" cy="163685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DFAA3FF-4333-A442-A7C9-297EB0E26DB8}"/>
              </a:ext>
            </a:extLst>
          </p:cNvPr>
          <p:cNvSpPr txBox="1"/>
          <p:nvPr/>
        </p:nvSpPr>
        <p:spPr>
          <a:xfrm>
            <a:off x="1364100" y="2933664"/>
            <a:ext cx="104550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Littledeep.com</a:t>
            </a:r>
            <a:endParaRPr lang="en-US" sz="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E3AD8A4-7853-8D42-B649-72576D8395B2}"/>
              </a:ext>
            </a:extLst>
          </p:cNvPr>
          <p:cNvSpPr txBox="1"/>
          <p:nvPr/>
        </p:nvSpPr>
        <p:spPr>
          <a:xfrm>
            <a:off x="3064671" y="2441221"/>
            <a:ext cx="3503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212-</a:t>
            </a:r>
            <a:r>
              <a:rPr lang="ko-KR" altLang="en-US" sz="3200" dirty="0"/>
              <a:t> </a:t>
            </a:r>
            <a:r>
              <a:rPr lang="en-US" altLang="ko-KR" sz="3200" dirty="0"/>
              <a:t>392-</a:t>
            </a:r>
            <a:r>
              <a:rPr lang="ko-KR" altLang="en-US" sz="3200" dirty="0"/>
              <a:t> </a:t>
            </a:r>
            <a:r>
              <a:rPr lang="en-US" altLang="ko-KR" sz="3200" dirty="0"/>
              <a:t>4249</a:t>
            </a:r>
            <a:endParaRPr lang="en-US" sz="32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771E04-6D6A-9048-AAC0-E7119D6BEF1B}"/>
              </a:ext>
            </a:extLst>
          </p:cNvPr>
          <p:cNvSpPr txBox="1"/>
          <p:nvPr/>
        </p:nvSpPr>
        <p:spPr>
          <a:xfrm>
            <a:off x="2997843" y="3099430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이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AFD840-2AC4-6D4C-974B-61AEB0EE00F4}"/>
              </a:ext>
            </a:extLst>
          </p:cNvPr>
          <p:cNvSpPr txBox="1"/>
          <p:nvPr/>
        </p:nvSpPr>
        <p:spPr>
          <a:xfrm>
            <a:off x="4775522" y="3109841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구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02582A-9040-C548-8DC7-98C060A18AE0}"/>
              </a:ext>
            </a:extLst>
          </p:cNvPr>
          <p:cNvSpPr txBox="1"/>
          <p:nvPr/>
        </p:nvSpPr>
        <p:spPr>
          <a:xfrm>
            <a:off x="3787815" y="3099426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이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596CA2-05F1-B84A-AA29-C4DBB0320964}"/>
              </a:ext>
            </a:extLst>
          </p:cNvPr>
          <p:cNvSpPr txBox="1"/>
          <p:nvPr/>
        </p:nvSpPr>
        <p:spPr>
          <a:xfrm>
            <a:off x="5179523" y="3118332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이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1E4F4C4-6954-DF4E-B796-9A09530AB4A5}"/>
              </a:ext>
            </a:extLst>
          </p:cNvPr>
          <p:cNvSpPr txBox="1"/>
          <p:nvPr/>
        </p:nvSpPr>
        <p:spPr>
          <a:xfrm>
            <a:off x="3383666" y="3099426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일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559783C-7B1B-8946-9D93-9222C1EE3A84}"/>
              </a:ext>
            </a:extLst>
          </p:cNvPr>
          <p:cNvSpPr txBox="1"/>
          <p:nvPr/>
        </p:nvSpPr>
        <p:spPr>
          <a:xfrm>
            <a:off x="4374341" y="3118330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삼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FE2AD9-C928-FD40-BD75-035519F63153}"/>
              </a:ext>
            </a:extLst>
          </p:cNvPr>
          <p:cNvSpPr txBox="1"/>
          <p:nvPr/>
        </p:nvSpPr>
        <p:spPr>
          <a:xfrm>
            <a:off x="6144755" y="3109841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이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BA8BBE7-33BA-9E40-8043-92AFEA58879F}"/>
              </a:ext>
            </a:extLst>
          </p:cNvPr>
          <p:cNvSpPr txBox="1"/>
          <p:nvPr/>
        </p:nvSpPr>
        <p:spPr>
          <a:xfrm>
            <a:off x="6531280" y="3121415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사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056BE27-4873-5149-806B-9E96DA176298}"/>
              </a:ext>
            </a:extLst>
          </p:cNvPr>
          <p:cNvSpPr txBox="1"/>
          <p:nvPr/>
        </p:nvSpPr>
        <p:spPr>
          <a:xfrm>
            <a:off x="5742827" y="3099426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사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88E5085-1E62-2B4A-B027-541FC657F262}"/>
              </a:ext>
            </a:extLst>
          </p:cNvPr>
          <p:cNvSpPr txBox="1"/>
          <p:nvPr/>
        </p:nvSpPr>
        <p:spPr>
          <a:xfrm>
            <a:off x="6917805" y="3118330"/>
            <a:ext cx="60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구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4842163-802F-3443-BBA9-B4C409B42960}"/>
              </a:ext>
            </a:extLst>
          </p:cNvPr>
          <p:cNvSpPr txBox="1"/>
          <p:nvPr/>
        </p:nvSpPr>
        <p:spPr>
          <a:xfrm>
            <a:off x="258213" y="3725125"/>
            <a:ext cx="4116128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운동선수의 등번호를 읽어 보세요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44" name="Picture 43" descr="A group of baseball players standing on top of a field&#10;&#10;Description automatically generated">
            <a:extLst>
              <a:ext uri="{FF2B5EF4-FFF2-40B4-BE49-F238E27FC236}">
                <a16:creationId xmlns:a16="http://schemas.microsoft.com/office/drawing/2014/main" id="{76C0B946-2BA5-F141-88C1-879B3395A3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12" y="4146444"/>
            <a:ext cx="2846491" cy="187229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6C1DAA34-925B-2443-A48B-10C7441536C1}"/>
              </a:ext>
            </a:extLst>
          </p:cNvPr>
          <p:cNvSpPr txBox="1"/>
          <p:nvPr/>
        </p:nvSpPr>
        <p:spPr>
          <a:xfrm>
            <a:off x="3483980" y="4253703"/>
            <a:ext cx="5868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35</a:t>
            </a:r>
            <a:r>
              <a:rPr lang="ko-KR" altLang="en-US" sz="3200" dirty="0"/>
              <a:t>           </a:t>
            </a:r>
            <a:r>
              <a:rPr lang="en-US" altLang="ko-KR" sz="3200" dirty="0"/>
              <a:t>40</a:t>
            </a:r>
            <a:r>
              <a:rPr lang="ko-KR" altLang="en-US" sz="3200" dirty="0"/>
              <a:t>          </a:t>
            </a:r>
            <a:r>
              <a:rPr lang="en-US" altLang="ko-KR" sz="3200" dirty="0"/>
              <a:t>21</a:t>
            </a:r>
            <a:endParaRPr lang="en-US" sz="32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16998A0-DCB3-704E-840B-A6CC12F7C965}"/>
              </a:ext>
            </a:extLst>
          </p:cNvPr>
          <p:cNvSpPr txBox="1"/>
          <p:nvPr/>
        </p:nvSpPr>
        <p:spPr>
          <a:xfrm>
            <a:off x="3152326" y="4838478"/>
            <a:ext cx="1623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삼십 오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390F46C-47A9-4E4B-8BB4-865040C8AAD2}"/>
              </a:ext>
            </a:extLst>
          </p:cNvPr>
          <p:cNvSpPr txBox="1"/>
          <p:nvPr/>
        </p:nvSpPr>
        <p:spPr>
          <a:xfrm>
            <a:off x="5022456" y="4838478"/>
            <a:ext cx="1623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사십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C1D7B98-017C-A142-91CC-E19CDED5C010}"/>
              </a:ext>
            </a:extLst>
          </p:cNvPr>
          <p:cNvSpPr txBox="1"/>
          <p:nvPr/>
        </p:nvSpPr>
        <p:spPr>
          <a:xfrm>
            <a:off x="6498340" y="4790201"/>
            <a:ext cx="1623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rgbClr val="FC02FF"/>
                </a:solidFill>
              </a:rPr>
              <a:t>이십 일</a:t>
            </a:r>
            <a:endParaRPr lang="en-US" sz="3200" dirty="0">
              <a:solidFill>
                <a:srgbClr val="FC02FF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35A9C7C-D0DC-694F-9CF9-CA4E3A4970FC}"/>
              </a:ext>
            </a:extLst>
          </p:cNvPr>
          <p:cNvSpPr txBox="1"/>
          <p:nvPr/>
        </p:nvSpPr>
        <p:spPr>
          <a:xfrm>
            <a:off x="2254080" y="5960979"/>
            <a:ext cx="152785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www.spotvnews.co.kr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212275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5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8" grpId="0"/>
      <p:bldP spid="49" grpId="0"/>
      <p:bldP spid="5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22943</TotalTime>
  <Words>1780</Words>
  <Application>Microsoft Macintosh PowerPoint</Application>
  <PresentationFormat>Widescreen</PresentationFormat>
  <Paragraphs>411</Paragraphs>
  <Slides>38</Slides>
  <Notes>32</Notes>
  <HiddenSlides>0</HiddenSlides>
  <MMClips>2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나눔고딕</vt:lpstr>
      <vt:lpstr>Arial</vt:lpstr>
      <vt:lpstr>Arial Black</vt:lpstr>
      <vt:lpstr>Calibri</vt:lpstr>
      <vt:lpstr>Wingdings</vt:lpstr>
      <vt:lpstr>1_Office Theme</vt:lpstr>
      <vt:lpstr>Document</vt:lpstr>
      <vt:lpstr>     재외동포를 위한 한국어 (영어권)   1-2  </vt:lpstr>
      <vt:lpstr>PowerPoint Presentation</vt:lpstr>
      <vt:lpstr>들어가기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sanghoon lee</cp:lastModifiedBy>
  <cp:revision>468</cp:revision>
  <dcterms:created xsi:type="dcterms:W3CDTF">2020-04-18T22:55:50Z</dcterms:created>
  <dcterms:modified xsi:type="dcterms:W3CDTF">2020-07-08T01:22:32Z</dcterms:modified>
</cp:coreProperties>
</file>